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330" r:id="rId4"/>
    <p:sldId id="324" r:id="rId5"/>
    <p:sldId id="308" r:id="rId6"/>
    <p:sldId id="326" r:id="rId7"/>
    <p:sldId id="259" r:id="rId8"/>
    <p:sldId id="289" r:id="rId9"/>
    <p:sldId id="321" r:id="rId10"/>
    <p:sldId id="327" r:id="rId11"/>
    <p:sldId id="328" r:id="rId12"/>
    <p:sldId id="273" r:id="rId13"/>
    <p:sldId id="274" r:id="rId14"/>
    <p:sldId id="275" r:id="rId15"/>
    <p:sldId id="276" r:id="rId16"/>
    <p:sldId id="313" r:id="rId17"/>
    <p:sldId id="329" r:id="rId18"/>
    <p:sldId id="371" r:id="rId19"/>
    <p:sldId id="334" r:id="rId20"/>
    <p:sldId id="373" r:id="rId21"/>
    <p:sldId id="374" r:id="rId22"/>
    <p:sldId id="375" r:id="rId23"/>
    <p:sldId id="377" r:id="rId24"/>
    <p:sldId id="376" r:id="rId25"/>
    <p:sldId id="370" r:id="rId26"/>
    <p:sldId id="335" r:id="rId27"/>
    <p:sldId id="336" r:id="rId28"/>
    <p:sldId id="260" r:id="rId29"/>
    <p:sldId id="280" r:id="rId30"/>
    <p:sldId id="287" r:id="rId31"/>
    <p:sldId id="281" r:id="rId32"/>
    <p:sldId id="282" r:id="rId33"/>
    <p:sldId id="331" r:id="rId34"/>
    <p:sldId id="277" r:id="rId35"/>
    <p:sldId id="285" r:id="rId36"/>
    <p:sldId id="278" r:id="rId37"/>
    <p:sldId id="279" r:id="rId38"/>
    <p:sldId id="283" r:id="rId39"/>
    <p:sldId id="284" r:id="rId40"/>
    <p:sldId id="292" r:id="rId41"/>
    <p:sldId id="332" r:id="rId42"/>
    <p:sldId id="291" r:id="rId43"/>
    <p:sldId id="293" r:id="rId44"/>
    <p:sldId id="262" r:id="rId45"/>
    <p:sldId id="264" r:id="rId46"/>
    <p:sldId id="333" r:id="rId47"/>
    <p:sldId id="294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9" r:id="rId58"/>
    <p:sldId id="310" r:id="rId59"/>
    <p:sldId id="372" r:id="rId60"/>
    <p:sldId id="305" r:id="rId6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 Junhua" initials="LJ" lastIdx="1" clrIdx="0">
    <p:extLst>
      <p:ext uri="{19B8F6BF-5375-455C-9EA6-DF929625EA0E}">
        <p15:presenceInfo xmlns:p15="http://schemas.microsoft.com/office/powerpoint/2012/main" userId="5077124ca07058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94" autoAdjust="0"/>
    <p:restoredTop sz="62692" autoAdjust="0"/>
  </p:normalViewPr>
  <p:slideViewPr>
    <p:cSldViewPr snapToGrid="0">
      <p:cViewPr varScale="1">
        <p:scale>
          <a:sx n="67" d="100"/>
          <a:sy n="67" d="100"/>
        </p:scale>
        <p:origin x="954" y="60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E364C-0BD1-496F-BBEE-1BA108356233}" type="datetimeFigureOut">
              <a:rPr lang="zh-CN" altLang="en-US" smtClean="0"/>
              <a:t>2021/11/3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53719-8DE2-4D8A-AB20-F2AAA92E25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035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两种生活方式 你会选哪一个</a:t>
            </a:r>
            <a:r>
              <a:rPr lang="en-US" altLang="zh-CN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53719-8DE2-4D8A-AB20-F2AAA92E25D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356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幸福课网上有各种资源 都是中英字幕 在线的或者下载都有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其他面对压力的也可以在知乎一些著名的大</a:t>
            </a:r>
            <a:r>
              <a:rPr lang="en-US" altLang="zh-CN" dirty="0"/>
              <a:t>v</a:t>
            </a:r>
            <a:r>
              <a:rPr lang="zh-CN" altLang="en-US" dirty="0"/>
              <a:t>号找到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53719-8DE2-4D8A-AB20-F2AAA92E25D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2934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53719-8DE2-4D8A-AB20-F2AAA92E25D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22926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/>
              <a:t>新奇性和随机性可以让多巴胺提升到</a:t>
            </a:r>
            <a:r>
              <a:rPr lang="en-US" altLang="zh-CN" sz="1200" dirty="0"/>
              <a:t>700%</a:t>
            </a:r>
            <a:r>
              <a:rPr lang="zh-CN" altLang="en-US" sz="1200" dirty="0"/>
              <a:t>，效果等同可卡因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53719-8DE2-4D8A-AB20-F2AAA92E25D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088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53719-8DE2-4D8A-AB20-F2AAA92E25D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09363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53719-8DE2-4D8A-AB20-F2AAA92E25D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8281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53719-8DE2-4D8A-AB20-F2AAA92E25DC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0781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右侧是微信文章链接的二维码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53719-8DE2-4D8A-AB20-F2AAA92E25DC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8435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其实现在不少著名国内外企业都有</a:t>
            </a:r>
            <a:r>
              <a:rPr lang="en-US" altLang="zh-CN" dirty="0"/>
              <a:t>research lab</a:t>
            </a:r>
          </a:p>
          <a:p>
            <a:r>
              <a:rPr lang="zh-CN" altLang="en-US" dirty="0"/>
              <a:t>他们是介于工业界学术界之间的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53719-8DE2-4D8A-AB20-F2AAA92E25DC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2902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53719-8DE2-4D8A-AB20-F2AAA92E25DC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5980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53719-8DE2-4D8A-AB20-F2AAA92E25DC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194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53719-8DE2-4D8A-AB20-F2AAA92E25D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5167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更具体的 科研相关的日常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会议之前几项应该在别的</a:t>
            </a:r>
            <a:r>
              <a:rPr lang="en-US" altLang="zh-CN" dirty="0"/>
              <a:t>ppt</a:t>
            </a:r>
            <a:r>
              <a:rPr lang="zh-CN" altLang="en-US" dirty="0"/>
              <a:t>都有提过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53719-8DE2-4D8A-AB20-F2AAA92E25D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4641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53719-8DE2-4D8A-AB20-F2AAA92E25D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183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其实</a:t>
            </a:r>
            <a:r>
              <a:rPr lang="en-US" altLang="zh-CN" dirty="0"/>
              <a:t>CAD</a:t>
            </a:r>
            <a:r>
              <a:rPr lang="zh-CN" altLang="en-US" dirty="0"/>
              <a:t>实验室的健身氛围不错</a:t>
            </a:r>
            <a:endParaRPr lang="en-US" altLang="zh-CN" dirty="0"/>
          </a:p>
          <a:p>
            <a:r>
              <a:rPr lang="zh-CN" altLang="en-US" dirty="0"/>
              <a:t>大家可以自行寻找组织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53719-8DE2-4D8A-AB20-F2AAA92E25D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403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53719-8DE2-4D8A-AB20-F2AAA92E25D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487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肥宅快乐系列中的食物除了让你得到短暂的快乐</a:t>
            </a:r>
            <a:r>
              <a:rPr lang="en-US" altLang="zh-CN" dirty="0"/>
              <a:t>,  </a:t>
            </a:r>
            <a:r>
              <a:rPr lang="zh-CN" altLang="en-US" dirty="0"/>
              <a:t>还能带来</a:t>
            </a:r>
            <a:endParaRPr lang="en-US" altLang="zh-CN" dirty="0"/>
          </a:p>
          <a:p>
            <a:r>
              <a:rPr lang="zh-CN" altLang="en-US" dirty="0"/>
              <a:t>肥胖 三高 脂肪肝 思维迟钝等后果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53719-8DE2-4D8A-AB20-F2AAA92E25D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712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53719-8DE2-4D8A-AB20-F2AAA92E25D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915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xlzx</a:t>
            </a:r>
            <a:r>
              <a:rPr lang="zh-CN" altLang="en-US" dirty="0"/>
              <a:t>即为心理咨询的拼音首字母缩写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53719-8DE2-4D8A-AB20-F2AAA92E25D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307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6BB577-4B59-4F7D-AFCD-7A2820AA5D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2972FD2-3636-49D2-89F3-8EF51A15D3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62E2C4-1156-48F7-B7F9-998694BDE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0EF38-5234-41FF-B52D-7A94D23963E3}" type="datetimeFigureOut">
              <a:rPr lang="zh-CN" altLang="en-US" smtClean="0"/>
              <a:t>2021/11/3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B87E66-A697-43AF-8C5B-26704EBF1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C357C5-CCB1-468C-843F-7B85B0226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07855-5B91-47E2-957F-374EFAE201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0088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088661-FFE6-4DDA-8E19-280D1819F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6793876-344B-49EC-A2EF-B9B07D1A2D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A2F28B-B39E-4C2C-B80E-CFE6AA320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0EF38-5234-41FF-B52D-7A94D23963E3}" type="datetimeFigureOut">
              <a:rPr lang="zh-CN" altLang="en-US" smtClean="0"/>
              <a:t>2021/11/3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F45BA5-269C-41CB-902A-C0C8FFD65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C9ACC2-9EE2-4F3B-8075-96AD736C5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07855-5B91-47E2-957F-374EFAE201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868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A0D1ED3-AC51-4FD0-8C07-9FC2ECB277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A1D2AA6-811D-4888-B3A9-A6CB0582B9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819126-8598-45B7-844D-89BC5F20B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0EF38-5234-41FF-B52D-7A94D23963E3}" type="datetimeFigureOut">
              <a:rPr lang="zh-CN" altLang="en-US" smtClean="0"/>
              <a:t>2021/11/3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95D3F1-46FA-4C5F-A692-2C82BD33B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A23842-648B-4379-85A1-8E601773F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07855-5B91-47E2-957F-374EFAE201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629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095EB0-8DBD-4876-8299-D9D08C995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97CC02-EF9B-4D86-822C-8C81EA9E9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6F6B8B-4230-44C6-84D7-6909230ED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0EF38-5234-41FF-B52D-7A94D23963E3}" type="datetimeFigureOut">
              <a:rPr lang="zh-CN" altLang="en-US" smtClean="0"/>
              <a:t>2021/11/3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BD86AF-0097-4B84-BE01-DCDC2B226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7D0621-CE2C-439D-A6BE-F02E529F8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07855-5B91-47E2-957F-374EFAE201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40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DDAC47-5462-4DC7-8456-E57ACCA26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DAC280-E34A-4A08-81F0-D648DA925A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510E09-3B23-4922-9B38-524A2BB31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0EF38-5234-41FF-B52D-7A94D23963E3}" type="datetimeFigureOut">
              <a:rPr lang="zh-CN" altLang="en-US" smtClean="0"/>
              <a:t>2021/11/3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79B9C0-BE15-48BA-BFB1-FEE676C2A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70FCA6-AC7E-4BEE-95A2-D6BD25965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07855-5B91-47E2-957F-374EFAE201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889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A25F40-1362-4631-8EAF-A329C1E80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87EF99-1144-4811-84B8-4BB35D18DD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79BBA7-DBFA-46E7-AC41-DE828DD47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968EBA3-E022-4C6F-BC22-29CE2B64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0EF38-5234-41FF-B52D-7A94D23963E3}" type="datetimeFigureOut">
              <a:rPr lang="zh-CN" altLang="en-US" smtClean="0"/>
              <a:t>2021/11/3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254BF1-2855-4315-A436-B96FBB528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D83DFE1-B9EA-425A-9E8E-2E689F787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07855-5B91-47E2-957F-374EFAE201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425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35D635-55C8-4D20-9AF1-6DA330C6E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50D9D9-F7BD-41BD-A68C-2FD1FBE3B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196D80B-1A64-4EF7-8DC4-EBC0A57F9A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B5738B-0D39-4DCD-AB1B-248476D326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285CAF9-06DC-460F-9B7F-474F3109D6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AF5AE14-6125-44CC-97A2-BAB5AA5EC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0EF38-5234-41FF-B52D-7A94D23963E3}" type="datetimeFigureOut">
              <a:rPr lang="zh-CN" altLang="en-US" smtClean="0"/>
              <a:t>2021/11/3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BDD9014-B5F5-4241-A152-94E8E2E9C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AF02794-46AF-4525-8CA3-3BD68465B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07855-5B91-47E2-957F-374EFAE201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781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A329CB-2EF4-4A66-BEFC-5D628B578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43D433A-C01F-45FF-BE90-FD23176BA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0EF38-5234-41FF-B52D-7A94D23963E3}" type="datetimeFigureOut">
              <a:rPr lang="zh-CN" altLang="en-US" smtClean="0"/>
              <a:t>2021/11/3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0595F73-B27C-4001-A6FE-65D7E4FF1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B6F311-0508-4469-B780-F161CC164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07855-5B91-47E2-957F-374EFAE201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368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E019235-61B2-4CFE-9869-B933B7927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0EF38-5234-41FF-B52D-7A94D23963E3}" type="datetimeFigureOut">
              <a:rPr lang="zh-CN" altLang="en-US" smtClean="0"/>
              <a:t>2021/11/3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A386F71-AA6C-4691-A111-ED8D82CD8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AA4554-F28D-4013-B813-F53F4C461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07855-5B91-47E2-957F-374EFAE201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476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A8D9F0-0391-417F-9BE6-3585BB47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666301-6ADF-495C-9450-FFAA21943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8D416-BA5A-4EF6-919C-B2356DC67F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A4EC80F-E2AF-42C8-91B6-F64C4EBBB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0EF38-5234-41FF-B52D-7A94D23963E3}" type="datetimeFigureOut">
              <a:rPr lang="zh-CN" altLang="en-US" smtClean="0"/>
              <a:t>2021/11/3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E803D3-A462-40F1-BC4F-A1388E26B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949D5C-F237-4428-86DB-CBB15B5F1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07855-5B91-47E2-957F-374EFAE201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115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BA32DF-3733-4559-9077-488BE477A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672E58B-6F13-49BF-91FE-A0D85994FD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CF9D0BC-264F-49C6-95C6-30C94E2F1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2F71987-BD08-431D-B793-8BF9D21CA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0EF38-5234-41FF-B52D-7A94D23963E3}" type="datetimeFigureOut">
              <a:rPr lang="zh-CN" altLang="en-US" smtClean="0"/>
              <a:t>2021/11/3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E8F023-AFC6-43F6-81C9-144A8EAC3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50271AA-8BC8-446A-9A09-8842329C9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07855-5B91-47E2-957F-374EFAE201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986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F855226-0EB9-49AF-ADB5-9B02364E2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4E2A43-90B9-48CB-8C80-B712F3903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42382A-2EE1-4411-BF9B-80A6C039D0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0EF38-5234-41FF-B52D-7A94D23963E3}" type="datetimeFigureOut">
              <a:rPr lang="zh-CN" altLang="en-US" smtClean="0"/>
              <a:t>2021/11/3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C592A9-099B-440C-BBA4-559C646BEB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20821C-D7CD-4759-8C4A-762F31FF0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C07855-5B91-47E2-957F-374EFAE201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672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?__biz=MzI3MjA5MTgzMQ==&amp;mid=2650873227&amp;idx=1&amp;sn=9a3f39292a0f25599605b84a8de0d2c1&amp;chksm=f0c26253c7b5eb456038dcde6ac5c83532b92724edaf806831b50be06841bde1eaafbd35f942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al_Ben-Shaha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hyperlink" Target="http://www.xinli001.com/info/100386610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umd.edu/~oleary/gradstudy/node5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mp.weixin.qq.com/s/riLfJif61-xk6ooKQzB1rw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887B50-710C-4F6D-AE6F-B845EAC77E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研究生涯</a:t>
            </a:r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FFB43432-2F9B-4A31-9BC8-CCF166827B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浙江大学 陈为</a:t>
            </a:r>
          </a:p>
        </p:txBody>
      </p:sp>
    </p:spTree>
    <p:extLst>
      <p:ext uri="{BB962C8B-B14F-4D97-AF65-F5344CB8AC3E}">
        <p14:creationId xmlns:p14="http://schemas.microsoft.com/office/powerpoint/2010/main" val="4161702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2DFA5-3BC9-4821-9ACA-614B2F5CB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作与息 </a:t>
            </a:r>
            <a:r>
              <a:rPr lang="en-US" altLang="zh-CN" dirty="0"/>
              <a:t>-- </a:t>
            </a:r>
            <a:r>
              <a:rPr lang="en-US" altLang="zh-CN" sz="3200" dirty="0"/>
              <a:t>”</a:t>
            </a:r>
            <a:r>
              <a:rPr lang="zh-CN" altLang="en-US" sz="3200" dirty="0"/>
              <a:t>充电五分钟</a:t>
            </a:r>
            <a:r>
              <a:rPr lang="en-US" altLang="zh-CN" sz="3200" dirty="0"/>
              <a:t>,  </a:t>
            </a:r>
            <a:r>
              <a:rPr lang="zh-CN" altLang="en-US" sz="3200" dirty="0"/>
              <a:t>通话两小时</a:t>
            </a:r>
            <a:r>
              <a:rPr lang="en-US" altLang="zh-CN" sz="3200" dirty="0"/>
              <a:t>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E4BA5-C725-442E-9CBD-689DA61BB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dirty="0"/>
              <a:t>工作时</a:t>
            </a:r>
            <a:r>
              <a:rPr lang="en-US" altLang="zh-CN" dirty="0"/>
              <a:t>,  </a:t>
            </a:r>
            <a:r>
              <a:rPr lang="zh-CN" altLang="en-US" dirty="0"/>
              <a:t>大脑</a:t>
            </a:r>
            <a:r>
              <a:rPr lang="zh-CN" altLang="en-US" b="1" dirty="0"/>
              <a:t>高速</a:t>
            </a:r>
            <a:r>
              <a:rPr lang="zh-CN" altLang="en-US" dirty="0"/>
              <a:t>运转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zh-CN" altLang="en-US" dirty="0"/>
              <a:t>学习</a:t>
            </a:r>
            <a:r>
              <a:rPr lang="en-US" altLang="zh-CN" dirty="0"/>
              <a:t>/</a:t>
            </a:r>
            <a:r>
              <a:rPr lang="zh-CN" altLang="en-US" dirty="0"/>
              <a:t>工作</a:t>
            </a:r>
            <a:r>
              <a:rPr lang="en-US" altLang="zh-CN" dirty="0"/>
              <a:t>1~2</a:t>
            </a:r>
            <a:r>
              <a:rPr lang="zh-CN" altLang="en-US" dirty="0"/>
              <a:t>小时后</a:t>
            </a:r>
            <a:r>
              <a:rPr lang="en-US" altLang="zh-CN" dirty="0"/>
              <a:t>,  </a:t>
            </a:r>
            <a:r>
              <a:rPr lang="zh-CN" altLang="en-US" b="1" dirty="0"/>
              <a:t>必须</a:t>
            </a:r>
            <a:r>
              <a:rPr lang="zh-CN" altLang="en-US" dirty="0"/>
              <a:t>让自己停止</a:t>
            </a:r>
            <a:r>
              <a:rPr lang="en-US" altLang="zh-CN" dirty="0"/>
              <a:t>,  </a:t>
            </a:r>
            <a:r>
              <a:rPr lang="zh-CN" altLang="en-US" dirty="0"/>
              <a:t>从高速运转的轨道上</a:t>
            </a:r>
            <a:r>
              <a:rPr lang="zh-CN" altLang="en-US" b="1" dirty="0"/>
              <a:t>脱离</a:t>
            </a:r>
            <a:r>
              <a:rPr lang="en-US" altLang="zh-CN" dirty="0"/>
              <a:t>,  </a:t>
            </a:r>
            <a:r>
              <a:rPr lang="zh-CN" altLang="en-US" dirty="0"/>
              <a:t>将全部注意力转移到恢复精力上去</a:t>
            </a:r>
            <a:r>
              <a:rPr lang="en-US" altLang="zh-CN" dirty="0"/>
              <a:t>. </a:t>
            </a:r>
          </a:p>
          <a:p>
            <a:pPr lvl="1">
              <a:lnSpc>
                <a:spcPct val="130000"/>
              </a:lnSpc>
            </a:pPr>
            <a:r>
              <a:rPr lang="zh-CN" altLang="en-US" dirty="0"/>
              <a:t>做不同的事情、坐姿冥想等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zh-CN" altLang="en-US" dirty="0"/>
              <a:t>按时入睡、按时起床</a:t>
            </a:r>
            <a:r>
              <a:rPr lang="en-US" altLang="zh-CN" dirty="0"/>
              <a:t>. </a:t>
            </a:r>
          </a:p>
          <a:p>
            <a:pPr lvl="1">
              <a:lnSpc>
                <a:spcPct val="130000"/>
              </a:lnSpc>
            </a:pPr>
            <a:r>
              <a:rPr lang="zh-CN" altLang="en-US" dirty="0"/>
              <a:t>不规律的入睡</a:t>
            </a:r>
            <a:r>
              <a:rPr lang="zh-CN" altLang="en-US" b="1" dirty="0"/>
              <a:t>等价于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天天倒时差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457200" lvl="1" indent="0">
              <a:lnSpc>
                <a:spcPct val="130000"/>
              </a:lnSpc>
              <a:buNone/>
            </a:pP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>
              <a:lnSpc>
                <a:spcPct val="130000"/>
              </a:lnSpc>
            </a:pP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>
              <a:lnSpc>
                <a:spcPct val="130000"/>
              </a:lnSpc>
            </a:pPr>
            <a:endParaRPr lang="en-US" altLang="zh-CN" dirty="0"/>
          </a:p>
          <a:p>
            <a:pPr lvl="1">
              <a:lnSpc>
                <a:spcPct val="130000"/>
              </a:lnSpc>
            </a:pPr>
            <a:endParaRPr lang="en-US" altLang="zh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BA9072-5CED-4DF0-9D2B-728F2DB54282}"/>
              </a:ext>
            </a:extLst>
          </p:cNvPr>
          <p:cNvSpPr txBox="1"/>
          <p:nvPr/>
        </p:nvSpPr>
        <p:spPr>
          <a:xfrm>
            <a:off x="4371777" y="6311900"/>
            <a:ext cx="5747657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原文</a:t>
            </a:r>
            <a:r>
              <a:rPr lang="en-US" altLang="zh-CN" sz="1100" dirty="0"/>
              <a:t>: </a:t>
            </a:r>
            <a:r>
              <a:rPr lang="zh-CN" altLang="en-US" sz="1100" dirty="0">
                <a:hlinkClick r:id="rId3"/>
              </a:rPr>
              <a:t>教你高效休息</a:t>
            </a:r>
            <a:r>
              <a:rPr lang="en-US" altLang="zh-CN" sz="1100" dirty="0">
                <a:hlinkClick r:id="rId3"/>
              </a:rPr>
              <a:t>: “</a:t>
            </a:r>
            <a:r>
              <a:rPr lang="zh-CN" altLang="en-US" sz="1100" dirty="0">
                <a:hlinkClick r:id="rId3"/>
              </a:rPr>
              <a:t>如何充电五分钟</a:t>
            </a:r>
            <a:r>
              <a:rPr lang="en-US" altLang="zh-CN" sz="1100" dirty="0">
                <a:hlinkClick r:id="rId3"/>
              </a:rPr>
              <a:t>,  </a:t>
            </a:r>
            <a:r>
              <a:rPr lang="zh-CN" altLang="en-US" sz="1100" dirty="0">
                <a:hlinkClick r:id="rId3"/>
              </a:rPr>
              <a:t>通话两小时</a:t>
            </a:r>
            <a:r>
              <a:rPr lang="en-US" altLang="zh-CN" sz="1100" dirty="0">
                <a:hlinkClick r:id="rId3"/>
              </a:rPr>
              <a:t>”</a:t>
            </a:r>
            <a:endParaRPr lang="en-US" sz="11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448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0A4CD-8BDB-45B1-ACE5-D6742C223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合理膳食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256C4B-7796-42D1-A2E1-551B9890D9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48322"/>
            <a:ext cx="3809924" cy="3796534"/>
          </a:xfrm>
          <a:prstGeom prst="rect">
            <a:avLst/>
          </a:prstGeom>
        </p:spPr>
      </p:pic>
      <p:pic>
        <p:nvPicPr>
          <p:cNvPr id="1026" name="Picture 2" descr="å¥åº·é¥®é£éå­å¡">
            <a:extLst>
              <a:ext uri="{FF2B5EF4-FFF2-40B4-BE49-F238E27FC236}">
                <a16:creationId xmlns:a16="http://schemas.microsoft.com/office/drawing/2014/main" id="{B4B22D9C-208F-4631-92C3-62F5339C3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333" y="1690688"/>
            <a:ext cx="6477150" cy="462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0CE4243F-307E-425B-B322-30B5DA2E3769}"/>
              </a:ext>
            </a:extLst>
          </p:cNvPr>
          <p:cNvSpPr/>
          <p:nvPr/>
        </p:nvSpPr>
        <p:spPr>
          <a:xfrm>
            <a:off x="2119122" y="5934410"/>
            <a:ext cx="791858" cy="770220"/>
          </a:xfrm>
          <a:prstGeom prst="mathMultiply">
            <a:avLst>
              <a:gd name="adj1" fmla="val 100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6D0C67-E1A1-49A0-859E-5906CC342567}"/>
              </a:ext>
            </a:extLst>
          </p:cNvPr>
          <p:cNvCxnSpPr/>
          <p:nvPr/>
        </p:nvCxnSpPr>
        <p:spPr>
          <a:xfrm>
            <a:off x="8457873" y="6322130"/>
            <a:ext cx="268448" cy="24067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CA0A3C-D9CC-447E-B8A5-456942707263}"/>
              </a:ext>
            </a:extLst>
          </p:cNvPr>
          <p:cNvCxnSpPr>
            <a:cxnSpLocks/>
          </p:cNvCxnSpPr>
          <p:nvPr/>
        </p:nvCxnSpPr>
        <p:spPr>
          <a:xfrm flipV="1">
            <a:off x="8682605" y="6076239"/>
            <a:ext cx="406915" cy="4865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620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身心健康之</a:t>
            </a:r>
            <a:r>
              <a:rPr lang="en-US" altLang="zh-CN" dirty="0"/>
              <a:t>”</a:t>
            </a:r>
            <a:r>
              <a:rPr lang="zh-CN" altLang="en-US" dirty="0"/>
              <a:t>心</a:t>
            </a:r>
            <a:r>
              <a:rPr lang="en-US" altLang="zh-CN" dirty="0"/>
              <a:t>”</a:t>
            </a:r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FEB8759-80B5-472C-8E96-DADC3F5B6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dirty="0"/>
              <a:t>全球性问题</a:t>
            </a:r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997031-479D-48DE-AB27-4C5405D80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797" y="1431449"/>
            <a:ext cx="5655645" cy="48271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01141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Burnout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压力过大</a:t>
            </a:r>
            <a:r>
              <a:rPr lang="en-US" altLang="zh-CN" dirty="0"/>
              <a:t>, </a:t>
            </a:r>
            <a:r>
              <a:rPr lang="zh-CN" altLang="en-US" dirty="0"/>
              <a:t>任务过重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因人而异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476" y="2277269"/>
            <a:ext cx="521017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291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Burnout</a:t>
            </a:r>
            <a:r>
              <a:rPr lang="zh-CN" altLang="en-US" dirty="0"/>
              <a:t>的表现 </a:t>
            </a:r>
            <a:r>
              <a:rPr lang="en-US" altLang="zh-CN" dirty="0"/>
              <a:t>(</a:t>
            </a:r>
            <a:r>
              <a:rPr lang="zh-CN" altLang="en-US" dirty="0"/>
              <a:t>包括但不限于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zh-CN" altLang="en-US" dirty="0"/>
              <a:t>身体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莫名的疼痛；胸闷、呼吸不畅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睡眠异常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zh-CN" altLang="en-US" dirty="0"/>
              <a:t>心理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闷闷不乐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对所有事物失去兴趣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zh-CN" altLang="en-US" dirty="0"/>
              <a:t>工作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工作效率低下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难以专心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892" y="2809640"/>
            <a:ext cx="3962400" cy="316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31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预防与治疗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堵住源头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做计划时量力而行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铺平过程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及时与导师、同学沟通</a:t>
            </a:r>
            <a:r>
              <a:rPr lang="en-US" altLang="zh-CN" dirty="0"/>
              <a:t>, </a:t>
            </a:r>
            <a:r>
              <a:rPr lang="zh-CN" altLang="en-US" dirty="0"/>
              <a:t>及时修正计划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与亲人、挚友交流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参加运动、练习冥想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若无法自行解决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寻求专业人员的帮助 </a:t>
            </a:r>
            <a:r>
              <a:rPr lang="en-US" altLang="zh-CN" dirty="0"/>
              <a:t>(</a:t>
            </a:r>
            <a:r>
              <a:rPr lang="zh-CN" altLang="en-US" dirty="0"/>
              <a:t>心理咨询</a:t>
            </a:r>
            <a:r>
              <a:rPr lang="en-US" altLang="zh-CN" dirty="0"/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dirty="0"/>
              <a:t>如</a:t>
            </a:r>
            <a:r>
              <a:rPr lang="en-US" altLang="zh-CN" dirty="0"/>
              <a:t>,  </a:t>
            </a:r>
            <a:r>
              <a:rPr lang="zh-CN" altLang="en-US" dirty="0"/>
              <a:t>浙大心理健康教育与咨询中心 </a:t>
            </a:r>
            <a:r>
              <a:rPr lang="en-US" altLang="zh-CN" b="1" dirty="0"/>
              <a:t>www.xlzx.zju.edu.cn</a:t>
            </a:r>
            <a:endParaRPr lang="zh-CN" altLang="en-US" b="1" dirty="0"/>
          </a:p>
        </p:txBody>
      </p:sp>
      <p:grpSp>
        <p:nvGrpSpPr>
          <p:cNvPr id="6" name="组合 5"/>
          <p:cNvGrpSpPr/>
          <p:nvPr/>
        </p:nvGrpSpPr>
        <p:grpSpPr>
          <a:xfrm>
            <a:off x="7345915" y="1825625"/>
            <a:ext cx="4257052" cy="3411669"/>
            <a:chOff x="1243789" y="-1328019"/>
            <a:chExt cx="10974297" cy="765738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3789" y="-1328019"/>
              <a:ext cx="10974297" cy="7285065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70623" y="6132558"/>
              <a:ext cx="2878268" cy="1968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8451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心理健康的自我管理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哈佛在线课程之</a:t>
            </a:r>
            <a:r>
              <a:rPr lang="en-US" sz="2400" dirty="0">
                <a:latin typeface="Arial Nova" panose="020B0604020202020204" pitchFamily="34" charset="0"/>
                <a:cs typeface="Aharoni" panose="020B0604020202020204" pitchFamily="2" charset="-79"/>
              </a:rPr>
              <a:t>Positive Psychology (</a:t>
            </a:r>
            <a:r>
              <a:rPr lang="en-US" altLang="zh-CN" sz="2400" dirty="0">
                <a:latin typeface="Arial Nova" panose="020B0604020202020204" pitchFamily="34" charset="0"/>
                <a:cs typeface="Aharoni" panose="020B0604020202020204" pitchFamily="2" charset="-79"/>
              </a:rPr>
              <a:t>by </a:t>
            </a:r>
            <a:r>
              <a:rPr lang="en-US" sz="2400" dirty="0">
                <a:hlinkClick r:id="rId3"/>
              </a:rPr>
              <a:t>Tal Ben-Shahar</a:t>
            </a:r>
            <a:r>
              <a:rPr lang="en-US" altLang="zh-CN" sz="2400" dirty="0"/>
              <a:t>,  </a:t>
            </a:r>
            <a:r>
              <a:rPr lang="zh-CN" altLang="en-US" sz="2000" dirty="0"/>
              <a:t>中译</a:t>
            </a:r>
            <a:r>
              <a:rPr lang="zh-CN" altLang="en-US" sz="2000" dirty="0">
                <a:latin typeface="Aharoni" panose="020B0604020202020204" pitchFamily="2" charset="-79"/>
                <a:cs typeface="Aharoni" panose="020B0604020202020204" pitchFamily="2" charset="-79"/>
              </a:rPr>
              <a:t> “幸福课”</a:t>
            </a:r>
            <a:r>
              <a:rPr lang="en-US" sz="2400" dirty="0">
                <a:latin typeface="Arial Nova" panose="020B0604020202020204" pitchFamily="34" charset="0"/>
                <a:cs typeface="Aharoni" panose="020B0604020202020204" pitchFamily="2" charset="-79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Arial Nova" panose="020B0604020202020204" pitchFamily="34" charset="0"/>
                <a:cs typeface="Aharoni" panose="020B0604020202020204" pitchFamily="2" charset="-79"/>
              </a:rPr>
              <a:t>一门严谨的科学</a:t>
            </a:r>
            <a:r>
              <a:rPr lang="en-US" altLang="zh-CN" sz="2000" dirty="0">
                <a:latin typeface="Arial Nova" panose="020B0604020202020204" pitchFamily="34" charset="0"/>
                <a:cs typeface="Aharoni" panose="020B0604020202020204" pitchFamily="2" charset="-79"/>
              </a:rPr>
              <a:t>,  Tal</a:t>
            </a:r>
            <a:r>
              <a:rPr lang="zh-CN" altLang="en-US" sz="2000" dirty="0">
                <a:latin typeface="Arial Nova" panose="020B0604020202020204" pitchFamily="34" charset="0"/>
                <a:cs typeface="Aharoni" panose="020B0604020202020204" pitchFamily="2" charset="-79"/>
              </a:rPr>
              <a:t>将心理学理论与实际生活结合起来</a:t>
            </a:r>
            <a:endParaRPr lang="en-US" sz="2000" dirty="0">
              <a:latin typeface="Arial Nova" panose="020B0604020202020204" pitchFamily="34" charset="0"/>
              <a:cs typeface="Aharoni" panose="020B0604020202020204" pitchFamily="2" charset="-79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Arial Nova" panose="020B0604020202020204" pitchFamily="34" charset="0"/>
                <a:cs typeface="Aharoni" panose="020B0604020202020204" pitchFamily="2" charset="-79"/>
              </a:rPr>
              <a:t>听课、记录、努力实践</a:t>
            </a:r>
            <a:endParaRPr lang="en-US" altLang="zh-CN" sz="2000" dirty="0">
              <a:latin typeface="Arial Nova" panose="020B0604020202020204" pitchFamily="34" charset="0"/>
              <a:cs typeface="Aharoni" panose="020B0604020202020204" pitchFamily="2" charset="-79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Arial Nova" panose="020B0604020202020204" pitchFamily="34" charset="0"/>
                <a:cs typeface="Aharoni" panose="020B0604020202020204" pitchFamily="2" charset="-79"/>
              </a:rPr>
              <a:t>面对压力</a:t>
            </a:r>
            <a:r>
              <a:rPr lang="en-US" altLang="zh-CN" sz="2400" dirty="0">
                <a:latin typeface="Arial Nova" panose="020B0604020202020204" pitchFamily="34" charset="0"/>
                <a:cs typeface="Aharoni" panose="020B0604020202020204" pitchFamily="2" charset="-79"/>
              </a:rPr>
              <a:t>,  </a:t>
            </a:r>
            <a:r>
              <a:rPr lang="zh-CN" altLang="en-US" sz="2400" dirty="0">
                <a:latin typeface="Arial Nova" panose="020B0604020202020204" pitchFamily="34" charset="0"/>
                <a:cs typeface="Aharoni" panose="020B0604020202020204" pitchFamily="2" charset="-79"/>
              </a:rPr>
              <a:t>除了逃避和死扛</a:t>
            </a:r>
            <a:r>
              <a:rPr lang="en-US" altLang="zh-CN" sz="2400" dirty="0">
                <a:latin typeface="Arial Nova" panose="020B0604020202020204" pitchFamily="34" charset="0"/>
                <a:cs typeface="Aharoni" panose="020B0604020202020204" pitchFamily="2" charset="-79"/>
              </a:rPr>
              <a:t>,  </a:t>
            </a:r>
            <a:r>
              <a:rPr lang="zh-CN" altLang="en-US" sz="2400" dirty="0">
                <a:latin typeface="Arial Nova" panose="020B0604020202020204" pitchFamily="34" charset="0"/>
                <a:cs typeface="Aharoni" panose="020B0604020202020204" pitchFamily="2" charset="-79"/>
              </a:rPr>
              <a:t>还有第三种选择</a:t>
            </a:r>
            <a:endParaRPr lang="en-US" altLang="zh-CN" sz="2400" dirty="0">
              <a:latin typeface="Arial Nova" panose="020B0604020202020204" pitchFamily="34" charset="0"/>
              <a:cs typeface="Aharoni" panose="020B0604020202020204" pitchFamily="2" charset="-79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Arial Nova" panose="020B0604020202020204" pitchFamily="34" charset="0"/>
                <a:cs typeface="Aharoni" panose="020B0604020202020204" pitchFamily="2" charset="-79"/>
              </a:rPr>
              <a:t>承认压力的存在</a:t>
            </a:r>
            <a:endParaRPr lang="en-US" altLang="zh-CN" sz="2000" dirty="0">
              <a:latin typeface="Arial Nova" panose="020B0604020202020204" pitchFamily="34" charset="0"/>
              <a:cs typeface="Aharoni" panose="020B0604020202020204" pitchFamily="2" charset="-79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Arial Nova" panose="020B0604020202020204" pitchFamily="34" charset="0"/>
                <a:cs typeface="Aharoni" panose="020B0604020202020204" pitchFamily="2" charset="-79"/>
              </a:rPr>
              <a:t>欢迎压力</a:t>
            </a:r>
            <a:endParaRPr lang="en-US" altLang="zh-CN" sz="2000" dirty="0">
              <a:latin typeface="Arial Nova" panose="020B0604020202020204" pitchFamily="34" charset="0"/>
              <a:cs typeface="Aharoni" panose="020B0604020202020204" pitchFamily="2" charset="-79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Arial Nova" panose="020B0604020202020204" pitchFamily="34" charset="0"/>
                <a:cs typeface="Aharoni" panose="020B0604020202020204" pitchFamily="2" charset="-79"/>
              </a:rPr>
              <a:t>运用压力给你的力量</a:t>
            </a:r>
            <a:endParaRPr lang="en-US" altLang="zh-CN" sz="2000" dirty="0">
              <a:latin typeface="Arial Nova" panose="020B0604020202020204" pitchFamily="34" charset="0"/>
              <a:cs typeface="Aharoni" panose="020B0604020202020204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A16584-3240-4A54-B0EE-74A347A3BF3D}"/>
              </a:ext>
            </a:extLst>
          </p:cNvPr>
          <p:cNvSpPr txBox="1"/>
          <p:nvPr/>
        </p:nvSpPr>
        <p:spPr>
          <a:xfrm>
            <a:off x="4513278" y="6314566"/>
            <a:ext cx="4874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Arial Nova" panose="020B0604020202020204" pitchFamily="34" charset="0"/>
                <a:cs typeface="Aharoni" panose="020B0604020202020204" pitchFamily="2" charset="-79"/>
              </a:rPr>
              <a:t>原文</a:t>
            </a:r>
            <a:r>
              <a:rPr lang="en-US" altLang="zh-CN" sz="1100" dirty="0">
                <a:latin typeface="Arial Nova" panose="020B0604020202020204" pitchFamily="34" charset="0"/>
                <a:cs typeface="Aharoni" panose="020B0604020202020204" pitchFamily="2" charset="-79"/>
              </a:rPr>
              <a:t>: </a:t>
            </a:r>
            <a:r>
              <a:rPr lang="zh-CN" altLang="en-US" sz="1100" dirty="0">
                <a:latin typeface="Arial Nova" panose="020B0604020202020204" pitchFamily="34" charset="0"/>
                <a:cs typeface="Aharoni" panose="020B0604020202020204" pitchFamily="2" charset="-79"/>
                <a:hlinkClick r:id="rId4"/>
              </a:rPr>
              <a:t>压力面前</a:t>
            </a:r>
            <a:r>
              <a:rPr lang="en-US" altLang="zh-CN" sz="1100" dirty="0">
                <a:latin typeface="Arial Nova" panose="020B0604020202020204" pitchFamily="34" charset="0"/>
                <a:cs typeface="Aharoni" panose="020B0604020202020204" pitchFamily="2" charset="-79"/>
                <a:hlinkClick r:id="rId4"/>
              </a:rPr>
              <a:t>,  </a:t>
            </a:r>
            <a:r>
              <a:rPr lang="zh-CN" altLang="en-US" sz="1100" dirty="0">
                <a:latin typeface="Arial Nova" panose="020B0604020202020204" pitchFamily="34" charset="0"/>
                <a:cs typeface="Aharoni" panose="020B0604020202020204" pitchFamily="2" charset="-79"/>
                <a:hlinkClick r:id="rId4"/>
              </a:rPr>
              <a:t>除了逃避和死扛</a:t>
            </a:r>
            <a:r>
              <a:rPr lang="en-US" altLang="zh-CN" sz="1100" dirty="0">
                <a:latin typeface="Arial Nova" panose="020B0604020202020204" pitchFamily="34" charset="0"/>
                <a:cs typeface="Aharoni" panose="020B0604020202020204" pitchFamily="2" charset="-79"/>
                <a:hlinkClick r:id="rId4"/>
              </a:rPr>
              <a:t>,  </a:t>
            </a:r>
            <a:r>
              <a:rPr lang="zh-CN" altLang="en-US" sz="1100" dirty="0">
                <a:latin typeface="Arial Nova" panose="020B0604020202020204" pitchFamily="34" charset="0"/>
                <a:cs typeface="Aharoni" panose="020B0604020202020204" pitchFamily="2" charset="-79"/>
                <a:hlinkClick r:id="rId4"/>
              </a:rPr>
              <a:t>还有第三种选择</a:t>
            </a:r>
            <a:endParaRPr lang="en-US" dirty="0"/>
          </a:p>
        </p:txBody>
      </p:sp>
      <p:pic>
        <p:nvPicPr>
          <p:cNvPr id="12" name="Picture 11" descr="A close up of a sign&#10;&#10;Description generated with high confidence">
            <a:extLst>
              <a:ext uri="{FF2B5EF4-FFF2-40B4-BE49-F238E27FC236}">
                <a16:creationId xmlns:a16="http://schemas.microsoft.com/office/drawing/2014/main" id="{8F563318-D420-4036-ACD6-9AAC45C3A9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715" y="2909093"/>
            <a:ext cx="5027492" cy="326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40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4A66F-0042-49B7-BD28-C81A9C64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心理健康的自我管理 </a:t>
            </a:r>
            <a:r>
              <a:rPr lang="en-US" altLang="zh-CN" dirty="0"/>
              <a:t>– 5’F’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8CD4B-5A7D-4EC8-AC97-FDAA14E9A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riends. 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找靠得住的、可以互相倾诉与安慰的朋友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amily. 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家庭的支持很重要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与家人在一起的时光能给你精神充能，提醒你学业不是你生活的全部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aith. 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信仰一个理论、或者仅仅是“相信明天会更好”，都能给你力量渡过难关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itness. 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健康的生活方式，能让你更有精力，拥有更多创造力 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un. 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利用空余时间去做一些你享受的事情。作为一名学者，你需要平衡你的生活。放松之后，往往能有更高的效率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BE3E15-8A22-4885-9917-294B78D1CEE9}"/>
              </a:ext>
            </a:extLst>
          </p:cNvPr>
          <p:cNvSpPr txBox="1"/>
          <p:nvPr/>
        </p:nvSpPr>
        <p:spPr>
          <a:xfrm>
            <a:off x="4546600" y="6362070"/>
            <a:ext cx="5080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原文</a:t>
            </a:r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The Life of a Graduate Student</a:t>
            </a:r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 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824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52FD68-505F-41FD-899E-5312E9E85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心流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6587CA-8845-419E-9FC3-B5A5DD35F557}"/>
              </a:ext>
            </a:extLst>
          </p:cNvPr>
          <p:cNvSpPr txBox="1"/>
          <p:nvPr/>
        </p:nvSpPr>
        <p:spPr>
          <a:xfrm>
            <a:off x="8828484" y="2275910"/>
            <a:ext cx="252531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800" dirty="0"/>
              <a:t>Steven Kotler</a:t>
            </a:r>
          </a:p>
          <a:p>
            <a:r>
              <a:rPr kumimoji="1" lang="zh-CN" altLang="en-US" sz="2800" dirty="0"/>
              <a:t>美国畅销书作家。代表作有《盗火》、《未来呼啸而来》。</a:t>
            </a:r>
            <a:endParaRPr lang="zh-CN" altLang="en-US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5349D23-511F-482F-B571-67C8EECA37C3}"/>
              </a:ext>
            </a:extLst>
          </p:cNvPr>
          <p:cNvPicPr/>
          <p:nvPr>
            <p:custDataLst>
              <p:tags r:id="rId1"/>
            </p:custDataLst>
          </p:nvPr>
        </p:nvPicPr>
        <p:blipFill rotWithShape="1">
          <a:blip r:embed="rId4"/>
          <a:srcRect l="9140"/>
          <a:stretch/>
        </p:blipFill>
        <p:spPr>
          <a:xfrm>
            <a:off x="6312945" y="2172018"/>
            <a:ext cx="2178592" cy="28854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AutoShape 2">
            <a:extLst>
              <a:ext uri="{FF2B5EF4-FFF2-40B4-BE49-F238E27FC236}">
                <a16:creationId xmlns:a16="http://schemas.microsoft.com/office/drawing/2014/main" id="{93734282-D578-451F-B95A-1140BBA520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027753E-F254-475D-BE5C-7D6E6412E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9109" y="2172018"/>
            <a:ext cx="2178592" cy="288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738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6D2345F-6538-4BBD-BAE4-69F273065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kumimoji="1" lang="zh-CN" altLang="en-US" sz="2400" dirty="0">
                <a:latin typeface="+mn-ea"/>
              </a:rPr>
              <a:t>注意力完全集中</a:t>
            </a:r>
            <a:endParaRPr kumimoji="1" lang="en-US" altLang="zh-CN" sz="2400" dirty="0">
              <a:latin typeface="+mn-ea"/>
            </a:endParaRPr>
          </a:p>
          <a:p>
            <a:pPr lvl="1" algn="just">
              <a:lnSpc>
                <a:spcPct val="150000"/>
              </a:lnSpc>
            </a:pPr>
            <a:r>
              <a:rPr kumimoji="1" lang="zh-CN" altLang="en-US" sz="2000" dirty="0">
                <a:latin typeface="+mn-ea"/>
              </a:rPr>
              <a:t>注意力被高度锁定在正在做的这件事上，全神贯注。</a:t>
            </a:r>
            <a:endParaRPr kumimoji="1" lang="en-US" altLang="zh-CN" sz="2000" dirty="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kumimoji="1" lang="zh-CN" altLang="en-US" sz="2400" dirty="0">
                <a:latin typeface="+mn-ea"/>
              </a:rPr>
              <a:t>意识和行动融为一体</a:t>
            </a:r>
            <a:endParaRPr kumimoji="1" lang="en-US" altLang="zh-CN" sz="2400" dirty="0">
              <a:latin typeface="+mn-ea"/>
            </a:endParaRPr>
          </a:p>
          <a:p>
            <a:pPr lvl="1" algn="just">
              <a:lnSpc>
                <a:spcPct val="150000"/>
              </a:lnSpc>
            </a:pPr>
            <a:r>
              <a:rPr kumimoji="1" lang="zh-CN" altLang="en-US" sz="2000" dirty="0">
                <a:latin typeface="+mn-ea"/>
              </a:rPr>
              <a:t>你已经忘记了自己，你已经融化在这件事之中。</a:t>
            </a:r>
          </a:p>
          <a:p>
            <a:pPr algn="just">
              <a:lnSpc>
                <a:spcPct val="150000"/>
              </a:lnSpc>
            </a:pPr>
            <a:r>
              <a:rPr kumimoji="1" lang="zh-CN" altLang="en-US" sz="2400" dirty="0">
                <a:latin typeface="+mn-ea"/>
              </a:rPr>
              <a:t>内心评判的声音消失</a:t>
            </a:r>
            <a:endParaRPr kumimoji="1" lang="en-US" altLang="zh-CN" sz="2400" dirty="0">
              <a:latin typeface="+mn-ea"/>
            </a:endParaRPr>
          </a:p>
          <a:p>
            <a:pPr lvl="1" algn="just">
              <a:lnSpc>
                <a:spcPct val="150000"/>
              </a:lnSpc>
            </a:pPr>
            <a:r>
              <a:rPr kumimoji="1" lang="zh-CN" altLang="en-US" sz="2000" dirty="0">
                <a:latin typeface="+mn-ea"/>
              </a:rPr>
              <a:t>日常状态下，大脑中总有个声音在对自己做各种评判。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37F19EF-5C78-42E8-8BED-44650EBDB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心流的特征</a:t>
            </a:r>
          </a:p>
        </p:txBody>
      </p:sp>
    </p:spTree>
    <p:extLst>
      <p:ext uri="{BB962C8B-B14F-4D97-AF65-F5344CB8AC3E}">
        <p14:creationId xmlns:p14="http://schemas.microsoft.com/office/powerpoint/2010/main" val="4294186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2C178-D717-422E-AE9C-509F8BB4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5E3AE5-C1A8-487A-B6C8-7D817056C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日常生活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身心健康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师生关系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生涯规划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51783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6D2345F-6538-4BBD-BAE4-69F273065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kumimoji="1" lang="zh-CN" altLang="en-US" dirty="0">
                <a:latin typeface="+mn-ea"/>
              </a:rPr>
              <a:t>时间感消失</a:t>
            </a:r>
            <a:endParaRPr kumimoji="1" lang="en-US" altLang="zh-CN" dirty="0">
              <a:latin typeface="+mn-ea"/>
            </a:endParaRPr>
          </a:p>
          <a:p>
            <a:pPr lvl="1" algn="just">
              <a:lnSpc>
                <a:spcPct val="150000"/>
              </a:lnSpc>
            </a:pPr>
            <a:r>
              <a:rPr kumimoji="1" lang="zh-CN" altLang="en-US" sz="2000" dirty="0">
                <a:latin typeface="+mn-ea"/>
              </a:rPr>
              <a:t>一般表现为时间加速，也可能是时间冻结</a:t>
            </a:r>
          </a:p>
          <a:p>
            <a:pPr algn="just">
              <a:lnSpc>
                <a:spcPct val="150000"/>
              </a:lnSpc>
            </a:pPr>
            <a:r>
              <a:rPr kumimoji="1" lang="zh-CN" altLang="en-US" dirty="0">
                <a:latin typeface="+mn-ea"/>
              </a:rPr>
              <a:t>强烈的自主</a:t>
            </a:r>
            <a:endParaRPr kumimoji="1" lang="en-US" altLang="zh-CN" dirty="0">
              <a:latin typeface="+mn-ea"/>
            </a:endParaRPr>
          </a:p>
          <a:p>
            <a:pPr lvl="1" algn="just">
              <a:lnSpc>
                <a:spcPct val="150000"/>
              </a:lnSpc>
            </a:pPr>
            <a:r>
              <a:rPr kumimoji="1" lang="zh-CN" altLang="en-US" sz="2000" dirty="0">
                <a:latin typeface="+mn-ea"/>
              </a:rPr>
              <a:t>感觉完全掌控局面，如打球中所谓的球感</a:t>
            </a:r>
          </a:p>
          <a:p>
            <a:pPr algn="just">
              <a:lnSpc>
                <a:spcPct val="150000"/>
              </a:lnSpc>
            </a:pPr>
            <a:r>
              <a:rPr kumimoji="1" lang="zh-CN" altLang="en-US" dirty="0">
                <a:latin typeface="+mn-ea"/>
              </a:rPr>
              <a:t>强烈的愉悦感</a:t>
            </a:r>
            <a:endParaRPr kumimoji="1" lang="en-US" altLang="zh-CN" dirty="0">
              <a:latin typeface="+mn-ea"/>
            </a:endParaRPr>
          </a:p>
          <a:p>
            <a:pPr lvl="1" algn="just">
              <a:lnSpc>
                <a:spcPct val="150000"/>
              </a:lnSpc>
            </a:pPr>
            <a:r>
              <a:rPr kumimoji="1" lang="zh-CN" altLang="en-US" sz="1800" dirty="0">
                <a:latin typeface="+mn-ea"/>
              </a:rPr>
              <a:t>印象深刻的特别高兴特别满足</a:t>
            </a:r>
            <a:endParaRPr kumimoji="1" lang="zh-CN" altLang="en-US" sz="800" dirty="0">
              <a:latin typeface="+mn-ea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37F19EF-5C78-42E8-8BED-44650EBDB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心流的特征</a:t>
            </a:r>
          </a:p>
        </p:txBody>
      </p:sp>
    </p:spTree>
    <p:extLst>
      <p:ext uri="{BB962C8B-B14F-4D97-AF65-F5344CB8AC3E}">
        <p14:creationId xmlns:p14="http://schemas.microsoft.com/office/powerpoint/2010/main" val="1529744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0663C2-7C9A-438A-8C6E-802B172F5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化学物质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C9DD5E-0F6E-479D-834C-03920F0BD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多巴胺：最主要的奖励化学物质，带来愉悦感，驱使行为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去甲肾上腺素：脑中肾上腺素，增加人的能量和警觉性，可能导致睡不着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催产素：</a:t>
            </a:r>
            <a:r>
              <a:rPr kumimoji="1" lang="zh-CN" altLang="en-US" sz="2400" dirty="0"/>
              <a:t>产生信任、爱和友谊，</a:t>
            </a:r>
            <a:r>
              <a:rPr kumimoji="1" lang="en-US" altLang="zh-CN" sz="2400" dirty="0"/>
              <a:t>“</a:t>
            </a:r>
            <a:r>
              <a:rPr kumimoji="1" lang="zh-CN" altLang="en-US" sz="2400" dirty="0"/>
              <a:t>亲社会</a:t>
            </a:r>
            <a:r>
              <a:rPr kumimoji="1" lang="en-US" altLang="zh-CN" sz="2400" dirty="0"/>
              <a:t>”</a:t>
            </a:r>
            <a:r>
              <a:rPr kumimoji="1" lang="zh-CN" altLang="en-US" sz="2400" dirty="0"/>
              <a:t>的神经化学物质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血清素：镇静、安宁的化学物质，缓和情绪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内啡肽：愉悦化学物质，镇痛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内源大麻素：类似内啡肽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56686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D70BFB-6600-46F3-BB19-CFDBEF44D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心流的正向影响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8B3645-8D25-4B29-A638-524D5E0E3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77575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生产力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愉悦感提升了我们做事的动机，有研究发现心流状态下人的生产力最多能提高 </a:t>
            </a:r>
            <a:r>
              <a:rPr lang="en-US" altLang="zh-CN" sz="2000" dirty="0"/>
              <a:t>500%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学习效率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这些化学物质越多，学的内容越容易记住，有实验发现心流状态下的学习效率能提高 </a:t>
            </a:r>
            <a:r>
              <a:rPr lang="en-US" altLang="zh-CN" sz="2000" dirty="0"/>
              <a:t>230%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创造力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多巴胺还和冒险有关系，而更愿意冒险的时候你的创造力就更多，你更大胆</a:t>
            </a:r>
          </a:p>
        </p:txBody>
      </p:sp>
    </p:spTree>
    <p:extLst>
      <p:ext uri="{BB962C8B-B14F-4D97-AF65-F5344CB8AC3E}">
        <p14:creationId xmlns:p14="http://schemas.microsoft.com/office/powerpoint/2010/main" val="3958814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EB4AA8-7629-4318-8D36-9097F8D4B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实现途径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B747FA-B5EB-4CEE-AB84-93B16661E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途径一：做减法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降低认知负荷，把多余的能量转移到对事的注意力上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建议</a:t>
            </a:r>
            <a:r>
              <a:rPr lang="en-US" altLang="zh-CN" sz="2000" dirty="0"/>
              <a:t>90-120</a:t>
            </a:r>
            <a:r>
              <a:rPr lang="zh-CN" altLang="en-US" sz="2000" dirty="0"/>
              <a:t>分钟或更久的不间断工作，而非番茄法</a:t>
            </a:r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提升自主感</a:t>
            </a:r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设定清晰的目标</a:t>
            </a:r>
          </a:p>
        </p:txBody>
      </p:sp>
    </p:spTree>
    <p:extLst>
      <p:ext uri="{BB962C8B-B14F-4D97-AF65-F5344CB8AC3E}">
        <p14:creationId xmlns:p14="http://schemas.microsoft.com/office/powerpoint/2010/main" val="2528846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EB4AA8-7629-4318-8D36-9097F8D4B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实现途径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B747FA-B5EB-4CEE-AB84-93B16661E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途径二：做加法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提高去甲肾上腺素和多巴胺，增加这件事的吸引力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好奇心、热情、目的</a:t>
            </a:r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挑战性略大于能力</a:t>
            </a:r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即时反馈增加新奇性、随机性、复杂性</a:t>
            </a:r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亲身体验</a:t>
            </a:r>
          </a:p>
          <a:p>
            <a:pPr lvl="1">
              <a:lnSpc>
                <a:spcPct val="150000"/>
              </a:lnSpc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29969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7F19EF-5C78-42E8-8BED-44650EBDB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内部驱动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72364B-B4B5-4D2B-BBA6-E84402179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好奇心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记录感到好奇的</a:t>
            </a:r>
            <a:r>
              <a:rPr lang="en-US" altLang="zh-CN" dirty="0"/>
              <a:t>25</a:t>
            </a:r>
            <a:r>
              <a:rPr lang="zh-CN" altLang="en-US" dirty="0"/>
              <a:t>件事物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通过寻找关联加深记忆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热情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增进交流和社会反馈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和好奇心正循环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97931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7F19EF-5C78-42E8-8BED-44650EBDB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内部驱动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72364B-B4B5-4D2B-BBA6-E84402179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目的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提升专注力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提供驱动力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掌控感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我要做而不是要我做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提高自主性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66557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828CD0-3EB6-440F-9BB9-D5AD67BE4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积极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FA47DC-5EFB-44DE-BE67-E4979609A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积极对话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鼓励自己，拓宽思想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感恩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引导自己从乐观的角度思考</a:t>
            </a:r>
          </a:p>
        </p:txBody>
      </p:sp>
    </p:spTree>
    <p:extLst>
      <p:ext uri="{BB962C8B-B14F-4D97-AF65-F5344CB8AC3E}">
        <p14:creationId xmlns:p14="http://schemas.microsoft.com/office/powerpoint/2010/main" val="17437673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9149A821-C704-49CA-9E51-2942C4358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6526" y="3708400"/>
            <a:ext cx="4567238" cy="1325563"/>
          </a:xfrm>
        </p:spPr>
        <p:txBody>
          <a:bodyPr>
            <a:normAutofit/>
          </a:bodyPr>
          <a:lstStyle/>
          <a:p>
            <a:r>
              <a:rPr lang="en-US" altLang="zh-CN" sz="6000" dirty="0"/>
              <a:t>3 </a:t>
            </a:r>
            <a:r>
              <a:rPr lang="zh-CN" altLang="en-US" sz="6000" dirty="0"/>
              <a:t>师生关系</a:t>
            </a:r>
          </a:p>
        </p:txBody>
      </p:sp>
    </p:spTree>
    <p:extLst>
      <p:ext uri="{BB962C8B-B14F-4D97-AF65-F5344CB8AC3E}">
        <p14:creationId xmlns:p14="http://schemas.microsoft.com/office/powerpoint/2010/main" val="2094230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师生关系</a:t>
            </a: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898" y="2220685"/>
            <a:ext cx="2706553" cy="3912444"/>
          </a:xfrm>
        </p:spPr>
      </p:pic>
      <p:sp>
        <p:nvSpPr>
          <p:cNvPr id="9" name="文本框 8"/>
          <p:cNvSpPr txBox="1"/>
          <p:nvPr/>
        </p:nvSpPr>
        <p:spPr>
          <a:xfrm>
            <a:off x="4797047" y="2220685"/>
            <a:ext cx="5935910" cy="39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/>
              <a:t>      作者罗伯特</a:t>
            </a:r>
            <a:r>
              <a:rPr lang="en-US" altLang="zh-CN" sz="2400" dirty="0"/>
              <a:t>.</a:t>
            </a:r>
            <a:r>
              <a:rPr lang="zh-CN" altLang="en-US" sz="2400" dirty="0"/>
              <a:t>卡尼格尔在书中把读者带进了一个充满智慧、趣味、竞争和创新的奇妙的科研王朝</a:t>
            </a:r>
            <a:r>
              <a:rPr lang="en-US" altLang="zh-CN" sz="2400" dirty="0"/>
              <a:t>, </a:t>
            </a:r>
            <a:r>
              <a:rPr lang="zh-CN" altLang="en-US" sz="2400" dirty="0"/>
              <a:t>展现了一个由美国国立卫生研究院（</a:t>
            </a:r>
            <a:r>
              <a:rPr lang="en-US" altLang="zh-CN" sz="2400" dirty="0"/>
              <a:t>NIH</a:t>
            </a:r>
            <a:r>
              <a:rPr lang="zh-CN" altLang="en-US" sz="2400" dirty="0"/>
              <a:t>）和约翰斯</a:t>
            </a:r>
            <a:r>
              <a:rPr lang="en-US" altLang="zh-CN" sz="2400" dirty="0"/>
              <a:t>·</a:t>
            </a:r>
            <a:r>
              <a:rPr lang="zh-CN" altLang="en-US" sz="2400" dirty="0"/>
              <a:t>霍普金斯大学的著名科学家群体构筑的世界</a:t>
            </a:r>
            <a:r>
              <a:rPr lang="en-US" altLang="zh-CN" sz="2400" dirty="0"/>
              <a:t>, </a:t>
            </a:r>
            <a:r>
              <a:rPr lang="zh-CN" altLang="en-US" sz="2400" dirty="0"/>
              <a:t>他们通过半个多世纪来在生物医学领域内的突破性贡献</a:t>
            </a:r>
            <a:r>
              <a:rPr lang="en-US" altLang="zh-CN" sz="2400" dirty="0"/>
              <a:t>, </a:t>
            </a:r>
            <a:r>
              <a:rPr lang="zh-CN" altLang="en-US" sz="2400" dirty="0"/>
              <a:t>赢得了拉斯克奖和诺贝尔奖。</a:t>
            </a:r>
          </a:p>
        </p:txBody>
      </p:sp>
    </p:spTree>
    <p:extLst>
      <p:ext uri="{BB962C8B-B14F-4D97-AF65-F5344CB8AC3E}">
        <p14:creationId xmlns:p14="http://schemas.microsoft.com/office/powerpoint/2010/main" val="2080937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B3ABBDF-D1FA-45D5-BDE0-EE7C5F1A8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6526" y="3708400"/>
            <a:ext cx="4567238" cy="1325563"/>
          </a:xfrm>
        </p:spPr>
        <p:txBody>
          <a:bodyPr>
            <a:normAutofit/>
          </a:bodyPr>
          <a:lstStyle/>
          <a:p>
            <a:r>
              <a:rPr lang="en-US" altLang="zh-CN" sz="6000" dirty="0"/>
              <a:t>1 </a:t>
            </a:r>
            <a:r>
              <a:rPr lang="zh-CN" altLang="en-US" sz="6000" dirty="0"/>
              <a:t>日常生活</a:t>
            </a:r>
          </a:p>
        </p:txBody>
      </p:sp>
    </p:spTree>
    <p:extLst>
      <p:ext uri="{BB962C8B-B14F-4D97-AF65-F5344CB8AC3E}">
        <p14:creationId xmlns:p14="http://schemas.microsoft.com/office/powerpoint/2010/main" val="26123505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师生关系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797047" y="2220685"/>
            <a:ext cx="58307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    “如一切恋情一样</a:t>
            </a:r>
            <a:r>
              <a:rPr lang="en-US" altLang="zh-CN" sz="2400" dirty="0"/>
              <a:t>, </a:t>
            </a:r>
            <a:r>
              <a:rPr lang="zh-CN" altLang="en-US" sz="2400" dirty="0"/>
              <a:t>导师与学生关系的进程很难顺利</a:t>
            </a:r>
            <a:r>
              <a:rPr lang="en-US" altLang="zh-CN" sz="2400" dirty="0"/>
              <a:t>, </a:t>
            </a:r>
            <a:r>
              <a:rPr lang="zh-CN" altLang="en-US" sz="2400" dirty="0"/>
              <a:t>并常有一个痛苦的结局</a:t>
            </a:r>
            <a:r>
              <a:rPr lang="en-US" altLang="zh-CN" sz="2400" dirty="0"/>
              <a:t>……</a:t>
            </a:r>
            <a:r>
              <a:rPr lang="zh-CN" altLang="en-US" sz="2400" dirty="0"/>
              <a:t>”</a:t>
            </a:r>
            <a:endParaRPr lang="en-US" altLang="zh-CN" sz="2400" dirty="0"/>
          </a:p>
          <a:p>
            <a:pPr algn="just">
              <a:lnSpc>
                <a:spcPct val="150000"/>
              </a:lnSpc>
            </a:pPr>
            <a:r>
              <a:rPr lang="zh-CN" altLang="en-US" sz="2400" dirty="0"/>
              <a:t>    “关系结束后</a:t>
            </a:r>
            <a:r>
              <a:rPr lang="en-US" altLang="zh-CN" sz="2400" dirty="0"/>
              <a:t>,  </a:t>
            </a:r>
            <a:r>
              <a:rPr lang="zh-CN" altLang="en-US" sz="2400" dirty="0"/>
              <a:t>双方常会怀有一些最强烈的感情：仰慕和蔑视</a:t>
            </a:r>
            <a:r>
              <a:rPr lang="en-US" altLang="zh-CN" sz="2400" dirty="0"/>
              <a:t>, </a:t>
            </a:r>
            <a:r>
              <a:rPr lang="zh-CN" altLang="en-US" sz="2400" dirty="0"/>
              <a:t>痛苦及宽慰</a:t>
            </a:r>
            <a:r>
              <a:rPr lang="en-US" altLang="zh-CN" sz="2400" dirty="0"/>
              <a:t>——</a:t>
            </a:r>
            <a:r>
              <a:rPr lang="zh-CN" altLang="en-US" sz="2400" dirty="0"/>
              <a:t>正如一段刻骨铭心的恋情结束后一样。”</a:t>
            </a:r>
          </a:p>
          <a:p>
            <a:pPr algn="r">
              <a:lnSpc>
                <a:spcPct val="150000"/>
              </a:lnSpc>
            </a:pPr>
            <a:r>
              <a:rPr lang="en-US" altLang="zh-CN" sz="2400" dirty="0"/>
              <a:t>——《</a:t>
            </a:r>
            <a:r>
              <a:rPr lang="zh-CN" altLang="en-US" sz="2400" dirty="0"/>
              <a:t>师从天才</a:t>
            </a:r>
            <a:r>
              <a:rPr lang="en-US" altLang="zh-CN" sz="2400" dirty="0"/>
              <a:t>》</a:t>
            </a:r>
            <a:endParaRPr lang="zh-CN" altLang="en-US" dirty="0"/>
          </a:p>
        </p:txBody>
      </p:sp>
      <p:pic>
        <p:nvPicPr>
          <p:cNvPr id="6" name="内容占位符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898" y="2220685"/>
            <a:ext cx="2706553" cy="391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379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师生关系 </a:t>
            </a:r>
            <a:r>
              <a:rPr lang="en-US" altLang="zh-CN" dirty="0"/>
              <a:t>– </a:t>
            </a:r>
            <a:r>
              <a:rPr lang="zh-CN" altLang="en-US" dirty="0"/>
              <a:t>师承关系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812037" y="2220685"/>
            <a:ext cx="58307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/>
              <a:t>“师承关系</a:t>
            </a:r>
            <a:r>
              <a:rPr lang="en-US" altLang="zh-CN" sz="2400" dirty="0"/>
              <a:t>——</a:t>
            </a:r>
            <a:r>
              <a:rPr lang="zh-CN" altLang="en-US" sz="2400" dirty="0"/>
              <a:t>徒弟从师傅那里获得的东西中</a:t>
            </a:r>
            <a:r>
              <a:rPr lang="en-US" altLang="zh-CN" sz="2400" dirty="0"/>
              <a:t>, </a:t>
            </a:r>
            <a:r>
              <a:rPr lang="zh-CN" altLang="en-US" sz="2400" dirty="0"/>
              <a:t>最重要的是‘思维风格’而不是知识或技能。就这一风格而言</a:t>
            </a:r>
            <a:r>
              <a:rPr lang="en-US" altLang="zh-CN" sz="2400" dirty="0"/>
              <a:t>, </a:t>
            </a:r>
            <a:r>
              <a:rPr lang="zh-CN" altLang="en-US" sz="2400" dirty="0"/>
              <a:t>发现问题与解决问题一样重要</a:t>
            </a:r>
            <a:r>
              <a:rPr lang="en-US" altLang="zh-CN" sz="2400" dirty="0"/>
              <a:t>……</a:t>
            </a:r>
            <a:r>
              <a:rPr lang="zh-CN" altLang="en-US" sz="2400" dirty="0"/>
              <a:t>对重大</a:t>
            </a:r>
            <a:r>
              <a:rPr lang="en-US" altLang="zh-CN" sz="2400" dirty="0"/>
              <a:t>, </a:t>
            </a:r>
            <a:r>
              <a:rPr lang="zh-CN" altLang="en-US" sz="2400" dirty="0"/>
              <a:t>重要或适当的问题有了鉴别力</a:t>
            </a:r>
            <a:r>
              <a:rPr lang="en-US" altLang="zh-CN" sz="2400" dirty="0"/>
              <a:t>……</a:t>
            </a:r>
            <a:r>
              <a:rPr lang="zh-CN" altLang="en-US" sz="2400" dirty="0"/>
              <a:t>科学品味的方向通过师徒链而传承。”</a:t>
            </a:r>
            <a:endParaRPr lang="en-US" altLang="zh-CN" sz="2400" dirty="0"/>
          </a:p>
          <a:p>
            <a:pPr algn="r">
              <a:lnSpc>
                <a:spcPct val="150000"/>
              </a:lnSpc>
            </a:pPr>
            <a:r>
              <a:rPr lang="en-US" altLang="zh-CN" sz="2400" dirty="0"/>
              <a:t>——《</a:t>
            </a:r>
            <a:r>
              <a:rPr lang="zh-CN" altLang="en-US" sz="2400" dirty="0"/>
              <a:t>师从天才</a:t>
            </a:r>
            <a:r>
              <a:rPr lang="en-US" altLang="zh-CN" sz="2400" dirty="0"/>
              <a:t>》</a:t>
            </a:r>
            <a:endParaRPr lang="zh-CN" altLang="en-US" sz="2400" dirty="0"/>
          </a:p>
        </p:txBody>
      </p:sp>
      <p:pic>
        <p:nvPicPr>
          <p:cNvPr id="6" name="内容占位符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898" y="2220685"/>
            <a:ext cx="2706553" cy="391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922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师生关系 </a:t>
            </a:r>
            <a:r>
              <a:rPr lang="en-US" altLang="zh-CN" dirty="0"/>
              <a:t>– </a:t>
            </a:r>
            <a:r>
              <a:rPr lang="zh-CN" altLang="en-US" dirty="0"/>
              <a:t>导师的指导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871998" y="2220685"/>
            <a:ext cx="583078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/>
              <a:t>    “有那么多有意思的问题</a:t>
            </a:r>
            <a:r>
              <a:rPr lang="en-US" altLang="zh-CN" sz="2400" dirty="0"/>
              <a:t>, </a:t>
            </a:r>
            <a:r>
              <a:rPr lang="zh-CN" altLang="en-US" sz="2400" dirty="0"/>
              <a:t>干吗浪费时间去研究没意思的问题？”</a:t>
            </a:r>
            <a:endParaRPr lang="en-US" altLang="zh-CN" sz="2400" dirty="0"/>
          </a:p>
          <a:p>
            <a:pPr algn="just">
              <a:lnSpc>
                <a:spcPct val="150000"/>
              </a:lnSpc>
            </a:pPr>
            <a:r>
              <a:rPr lang="zh-CN" altLang="en-US" sz="2400" dirty="0"/>
              <a:t>    “研究一个重要问题与研究一个次要的平淡问题</a:t>
            </a:r>
            <a:r>
              <a:rPr lang="en-US" altLang="zh-CN" sz="2400" dirty="0"/>
              <a:t>, </a:t>
            </a:r>
            <a:r>
              <a:rPr lang="zh-CN" altLang="en-US" sz="2400" dirty="0"/>
              <a:t>花的功夫差不多。”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dirty="0"/>
              <a:t>      导师“使我看到要永远关注重要的事物</a:t>
            </a:r>
            <a:r>
              <a:rPr lang="en-US" altLang="zh-CN" sz="2400" dirty="0"/>
              <a:t>, </a:t>
            </a:r>
            <a:r>
              <a:rPr lang="zh-CN" altLang="en-US" sz="2400" dirty="0"/>
              <a:t>而不要去研究无尽的细节</a:t>
            </a:r>
            <a:r>
              <a:rPr lang="en-US" altLang="zh-CN" sz="2400" dirty="0"/>
              <a:t>, </a:t>
            </a:r>
            <a:r>
              <a:rPr lang="zh-CN" altLang="en-US" sz="2400" dirty="0"/>
              <a:t>或只为了提高准确性而研究。”</a:t>
            </a:r>
            <a:endParaRPr lang="en-US" altLang="zh-CN" sz="2400" dirty="0"/>
          </a:p>
          <a:p>
            <a:pPr algn="r">
              <a:lnSpc>
                <a:spcPct val="150000"/>
              </a:lnSpc>
            </a:pPr>
            <a:r>
              <a:rPr lang="en-US" altLang="zh-CN" sz="2400" dirty="0"/>
              <a:t>——《</a:t>
            </a:r>
            <a:r>
              <a:rPr lang="zh-CN" altLang="en-US" sz="2400" dirty="0"/>
              <a:t>师从天才</a:t>
            </a:r>
            <a:r>
              <a:rPr lang="en-US" altLang="zh-CN" sz="2400" dirty="0"/>
              <a:t>》</a:t>
            </a:r>
            <a:endParaRPr lang="zh-CN" altLang="en-US" sz="2400" dirty="0"/>
          </a:p>
        </p:txBody>
      </p:sp>
      <p:pic>
        <p:nvPicPr>
          <p:cNvPr id="6" name="内容占位符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898" y="2220685"/>
            <a:ext cx="2706553" cy="391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553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9EC3B0-19E2-4796-8F87-ECB87E8E0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对于导师 </a:t>
            </a:r>
            <a:r>
              <a:rPr lang="en-US" altLang="zh-CN" dirty="0"/>
              <a:t>(</a:t>
            </a:r>
            <a:r>
              <a:rPr lang="zh-CN" altLang="en-US" dirty="0"/>
              <a:t>学生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14ECFE-ABE5-40E4-B87F-8CA96EA07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(</a:t>
            </a:r>
            <a:r>
              <a:rPr lang="zh-CN" altLang="en-US" dirty="0"/>
              <a:t>导师</a:t>
            </a:r>
            <a:r>
              <a:rPr lang="en-US" altLang="zh-CN" dirty="0"/>
              <a:t>) </a:t>
            </a:r>
            <a:r>
              <a:rPr lang="zh-CN" altLang="en-US" dirty="0"/>
              <a:t>怎样成为一个学生眼中的好导师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研究领域和研究兴趣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指导理念和风格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经费状况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学术界和工业界的人脉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学术表现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(</a:t>
            </a:r>
            <a:r>
              <a:rPr lang="zh-CN" altLang="en-US" dirty="0"/>
              <a:t>学生</a:t>
            </a:r>
            <a:r>
              <a:rPr lang="en-US" altLang="zh-CN" dirty="0"/>
              <a:t>) </a:t>
            </a:r>
            <a:r>
              <a:rPr lang="zh-CN" altLang="en-US" dirty="0"/>
              <a:t>逆向问题：怎样选择一个好导师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59660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研究领域和研究兴趣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2579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明确研究兴趣和方向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公开自己的个人资料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研究领域和论文发表情况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让更多人了解到你和你的研究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方式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挂出个人主页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维护</a:t>
            </a:r>
            <a:r>
              <a:rPr lang="en-US" altLang="zh-CN" dirty="0"/>
              <a:t>Google Scholar</a:t>
            </a:r>
            <a:r>
              <a:rPr lang="zh-CN" altLang="en-US" dirty="0"/>
              <a:t>主页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140896"/>
            <a:ext cx="3807775" cy="2841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576" y="1600944"/>
            <a:ext cx="3782568" cy="27427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919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学术表现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论文发表情况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创新性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影响力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引用情况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同行和已毕业学生的口碑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学生发表论文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380" y="2122356"/>
            <a:ext cx="5597577" cy="37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758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指导理念和风格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230091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两个维度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施压程度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引导程度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8288977" y="1840542"/>
            <a:ext cx="0" cy="3610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5795159" y="3550589"/>
            <a:ext cx="48332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9494324" y="3181257"/>
            <a:ext cx="124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苛求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815941" y="3181257"/>
            <a:ext cx="124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无拘无束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211787" y="2036287"/>
            <a:ext cx="124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手把手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211786" y="4789393"/>
            <a:ext cx="1246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放开</a:t>
            </a:r>
            <a:endParaRPr lang="en-US" altLang="zh-CN" dirty="0"/>
          </a:p>
          <a:p>
            <a:pPr algn="ctr"/>
            <a:r>
              <a:rPr lang="zh-CN" altLang="en-US" dirty="0"/>
              <a:t>自己做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624952" y="3381313"/>
            <a:ext cx="1176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</a:rPr>
              <a:t>施压程度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784770" y="1487071"/>
            <a:ext cx="1176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</a:rPr>
              <a:t>引导程度</a:t>
            </a:r>
          </a:p>
        </p:txBody>
      </p:sp>
    </p:spTree>
    <p:extLst>
      <p:ext uri="{BB962C8B-B14F-4D97-AF65-F5344CB8AC3E}">
        <p14:creationId xmlns:p14="http://schemas.microsoft.com/office/powerpoint/2010/main" val="11081143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指导理念和风格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956959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两个维度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施压程度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引导程度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因材施教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学生是否符合自己的工作习惯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学生的节奏把控能力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8288977" y="1840542"/>
            <a:ext cx="0" cy="3610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5795159" y="3550589"/>
            <a:ext cx="48332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9494324" y="3181257"/>
            <a:ext cx="124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苛求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815941" y="3181257"/>
            <a:ext cx="124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无拘无束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211787" y="2036287"/>
            <a:ext cx="124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手把手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211786" y="4789393"/>
            <a:ext cx="1246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放开</a:t>
            </a:r>
            <a:endParaRPr lang="en-US" altLang="zh-CN" dirty="0"/>
          </a:p>
          <a:p>
            <a:pPr algn="ctr"/>
            <a:r>
              <a:rPr lang="zh-CN" altLang="en-US" dirty="0"/>
              <a:t>自己做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624952" y="3381313"/>
            <a:ext cx="1176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</a:rPr>
              <a:t>施压程度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784770" y="1487071"/>
            <a:ext cx="1176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</a:rPr>
              <a:t>引导程度</a:t>
            </a:r>
          </a:p>
        </p:txBody>
      </p:sp>
    </p:spTree>
    <p:extLst>
      <p:ext uri="{BB962C8B-B14F-4D97-AF65-F5344CB8AC3E}">
        <p14:creationId xmlns:p14="http://schemas.microsoft.com/office/powerpoint/2010/main" val="1959502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经费情况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不必“白天愁论文</a:t>
            </a:r>
            <a:r>
              <a:rPr lang="en-US" altLang="zh-CN" dirty="0"/>
              <a:t>, </a:t>
            </a:r>
            <a:r>
              <a:rPr lang="zh-CN" altLang="en-US" dirty="0"/>
              <a:t>晚上愁生存”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能够提供给学生一些资助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学术会议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讲座报告</a:t>
            </a:r>
          </a:p>
        </p:txBody>
      </p:sp>
      <p:pic>
        <p:nvPicPr>
          <p:cNvPr id="1026" name="Picture 2" descr="“money”的图片搜索结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662" y="2143216"/>
            <a:ext cx="3702569" cy="370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8609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学术界和工业界的人脉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导师的学术交际圈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以前的学生、顾问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现在的同僚、朋友、学生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计算机：与工业界的联系非常重要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作用？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讨论学术问题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寻找工作机会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拓宽自己的交流圈和人脉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869" y="2518347"/>
            <a:ext cx="4535931" cy="318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22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3" r="7253"/>
          <a:stretch/>
        </p:blipFill>
        <p:spPr>
          <a:xfrm>
            <a:off x="9992688" y="490469"/>
            <a:ext cx="950325" cy="11140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研究生的日常 </a:t>
            </a:r>
            <a:r>
              <a:rPr lang="en-US" altLang="zh-CN" dirty="0"/>
              <a:t>– </a:t>
            </a:r>
            <a:r>
              <a:rPr lang="zh-CN" altLang="en-US" dirty="0"/>
              <a:t>暗黑路线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858992" y="843239"/>
            <a:ext cx="1140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小黄同学</a:t>
            </a:r>
          </a:p>
        </p:txBody>
      </p:sp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A7809DE9-B7C6-463B-A64B-53818DA28F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318415"/>
              </p:ext>
            </p:extLst>
          </p:nvPr>
        </p:nvGraphicFramePr>
        <p:xfrm>
          <a:off x="3350205" y="2313181"/>
          <a:ext cx="5491589" cy="33375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285348">
                  <a:extLst>
                    <a:ext uri="{9D8B030D-6E8A-4147-A177-3AD203B41FA5}">
                      <a16:colId xmlns:a16="http://schemas.microsoft.com/office/drawing/2014/main" val="201203495"/>
                    </a:ext>
                  </a:extLst>
                </a:gridCol>
                <a:gridCol w="4206241">
                  <a:extLst>
                    <a:ext uri="{9D8B030D-6E8A-4147-A177-3AD203B41FA5}">
                      <a16:colId xmlns:a16="http://schemas.microsoft.com/office/drawing/2014/main" val="15332797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计划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81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11:00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起床吃午饭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187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12:00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到实验室午睡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536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13:00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一边工作一边划水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663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17:00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吃晚饭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625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18:00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Bilibili</a:t>
                      </a:r>
                      <a:r>
                        <a:rPr lang="zh-CN" altLang="en-US" dirty="0"/>
                        <a:t>刷剧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549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20:00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写代码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173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23:00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一边写代码一边刷直播一边吃夜宵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261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26:00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休息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180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33673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4DB3739D-4D9A-42A5-AF2B-2AFA62C1BDAC}"/>
              </a:ext>
            </a:extLst>
          </p:cNvPr>
          <p:cNvSpPr txBox="1">
            <a:spLocks/>
          </p:cNvSpPr>
          <p:nvPr/>
        </p:nvSpPr>
        <p:spPr>
          <a:xfrm>
            <a:off x="6486526" y="3708400"/>
            <a:ext cx="456723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4 </a:t>
            </a:r>
            <a:r>
              <a:rPr lang="zh-CN" altLang="en-US" dirty="0"/>
              <a:t>生涯规划</a:t>
            </a:r>
          </a:p>
        </p:txBody>
      </p:sp>
    </p:spTree>
    <p:extLst>
      <p:ext uri="{BB962C8B-B14F-4D97-AF65-F5344CB8AC3E}">
        <p14:creationId xmlns:p14="http://schemas.microsoft.com/office/powerpoint/2010/main" val="18862876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577A8B-8B59-4F56-AAF7-D94C4A221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毕业后人生规划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E04C90-8F74-4173-B981-CEE0C34C6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你的选择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硕士继续深造读博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大学教职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研究机构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企业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创业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……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工业界 </a:t>
            </a:r>
            <a:r>
              <a:rPr lang="en-US" altLang="zh-CN" dirty="0"/>
              <a:t>vs. </a:t>
            </a:r>
            <a:r>
              <a:rPr lang="zh-CN" altLang="en-US" dirty="0"/>
              <a:t>学术界？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921" y="2223334"/>
            <a:ext cx="6610936" cy="344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0241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职业选择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工业界 </a:t>
            </a:r>
            <a:r>
              <a:rPr lang="en-US" altLang="zh-CN" dirty="0"/>
              <a:t>vs. </a:t>
            </a:r>
            <a:r>
              <a:rPr lang="zh-CN" altLang="en-US" dirty="0"/>
              <a:t>学术界：应该如何做选择？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《</a:t>
            </a:r>
            <a:r>
              <a:rPr lang="zh-CN" altLang="en-US" dirty="0"/>
              <a:t>中国计算机学会通讯</a:t>
            </a:r>
            <a:r>
              <a:rPr lang="en-US" altLang="zh-CN" dirty="0"/>
              <a:t>》2015</a:t>
            </a:r>
            <a:r>
              <a:rPr lang="zh-CN" altLang="en-US" dirty="0"/>
              <a:t>年第</a:t>
            </a:r>
            <a:r>
              <a:rPr lang="en-US" altLang="zh-CN" dirty="0"/>
              <a:t>5</a:t>
            </a:r>
            <a:r>
              <a:rPr lang="zh-CN" altLang="en-US" dirty="0"/>
              <a:t>期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菲利普</a:t>
            </a:r>
            <a:r>
              <a:rPr lang="en-US" altLang="zh-CN" dirty="0"/>
              <a:t>·</a:t>
            </a:r>
            <a:r>
              <a:rPr lang="zh-CN" altLang="en-US" dirty="0"/>
              <a:t>郭 </a:t>
            </a:r>
            <a:r>
              <a:rPr lang="en-US" altLang="zh-CN" dirty="0"/>
              <a:t>(Philip Guo), </a:t>
            </a:r>
            <a:r>
              <a:rPr lang="zh-CN" altLang="en-US" dirty="0"/>
              <a:t>美国罗切斯特大学助理教授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en-US" altLang="zh-CN" dirty="0"/>
              <a:t>2012.7 – 12, Google</a:t>
            </a:r>
            <a:r>
              <a:rPr lang="zh-CN" altLang="en-US" dirty="0"/>
              <a:t>软件工程师  </a:t>
            </a:r>
            <a:r>
              <a:rPr lang="en-US" altLang="zh-CN" dirty="0"/>
              <a:t>(</a:t>
            </a:r>
            <a:r>
              <a:rPr lang="zh-CN" altLang="en-US" dirty="0"/>
              <a:t>工作</a:t>
            </a:r>
            <a:r>
              <a:rPr lang="en-US" altLang="zh-CN" dirty="0"/>
              <a:t>6</a:t>
            </a:r>
            <a:r>
              <a:rPr lang="zh-CN" altLang="en-US" dirty="0"/>
              <a:t>个月后开始面试教职</a:t>
            </a:r>
            <a:r>
              <a:rPr lang="en-US" altLang="zh-CN" dirty="0"/>
              <a:t>)</a:t>
            </a:r>
          </a:p>
          <a:p>
            <a:pPr lvl="2">
              <a:lnSpc>
                <a:spcPct val="150000"/>
              </a:lnSpc>
            </a:pPr>
            <a:r>
              <a:rPr lang="en-US" altLang="zh-CN" dirty="0"/>
              <a:t>2014.7 – 12, </a:t>
            </a:r>
            <a:r>
              <a:rPr lang="zh-CN" altLang="en-US" dirty="0"/>
              <a:t>助理教授</a:t>
            </a:r>
            <a:endParaRPr lang="en-US" altLang="zh-CN" dirty="0">
              <a:hlinkClick r:id="rId3"/>
            </a:endParaRPr>
          </a:p>
          <a:p>
            <a:pPr lvl="2">
              <a:lnSpc>
                <a:spcPct val="150000"/>
              </a:lnSpc>
            </a:pPr>
            <a:endParaRPr lang="en-US" altLang="zh-CN" dirty="0">
              <a:hlinkClick r:id="rId3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hlinkClick r:id="rId3"/>
              </a:rPr>
              <a:t>http://mp.weixin.qq.com/s/riLfJif61-xk6ooKQzB1rw</a:t>
            </a:r>
            <a:endParaRPr lang="zh-CN" altLang="en-US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435" y="1690688"/>
            <a:ext cx="2489365" cy="24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0927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职业选择</a:t>
            </a:r>
            <a:endParaRPr lang="en-US" altLang="zh-CN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008681" y="1690688"/>
          <a:ext cx="8151318" cy="4755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7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37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04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689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维度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工业界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学术界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81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地点灵活性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81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时间灵活性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81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私人空间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81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薪水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81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同事情谊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81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外界认可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81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工作有助于职业发展的直接程度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281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工作转化为影响力的直接程度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281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可控感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281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独立性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15572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8CCFB7-779A-459D-BD8B-2723F5702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企业 </a:t>
            </a:r>
            <a:r>
              <a:rPr lang="en-US" altLang="zh-CN" dirty="0"/>
              <a:t>(</a:t>
            </a:r>
            <a:r>
              <a:rPr lang="zh-CN" altLang="en-US" dirty="0"/>
              <a:t>研究部门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52680C-A681-4A49-A24C-8A08FA58F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与公司产品、战略紧密相关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自由度较小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但研究成果相对容易转化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薪资较高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计算机学科：越来越多的进展来自企业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161" y="2083633"/>
            <a:ext cx="4698537" cy="243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249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5FACC7-F06D-4B18-BFD4-0B3C2B2A7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E34C63-49ED-4366-999D-D9485C62E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成果转化的快车道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学校</a:t>
            </a:r>
            <a:r>
              <a:rPr lang="en-US" altLang="zh-CN" dirty="0"/>
              <a:t>: </a:t>
            </a:r>
            <a:r>
              <a:rPr lang="zh-CN" altLang="en-US" dirty="0"/>
              <a:t>可以停薪留职</a:t>
            </a:r>
            <a:r>
              <a:rPr lang="en-US" altLang="zh-CN" dirty="0"/>
              <a:t>/</a:t>
            </a:r>
            <a:r>
              <a:rPr lang="zh-CN" altLang="en-US" dirty="0"/>
              <a:t>停薪休假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全职加入创业公司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制定商业计划和营销策略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寻找风投和合作伙伴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创业成功率低 </a:t>
            </a:r>
            <a:r>
              <a:rPr lang="en-US" altLang="zh-CN" dirty="0"/>
              <a:t>(&lt;1%)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818" y="1954270"/>
            <a:ext cx="5095982" cy="37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7281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08D72-E3C2-4E68-B83D-CB0441364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大学教授的日常生活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4627F7-8430-4540-A3A1-44A4DA61F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开始享受被别人称为博士？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再也不用写毕业论文？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720" y="614207"/>
            <a:ext cx="419100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049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08D72-E3C2-4E68-B83D-CB0441364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大学教授的日常生活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4627F7-8430-4540-A3A1-44A4DA61F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开始享受被别人称为博士？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再也不用写毕业论文？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工作量：约等于“每三个月完成一篇博士论文”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申请基金、讲课、指导学生、组织管理学术会议和期刊</a:t>
            </a:r>
            <a:r>
              <a:rPr lang="en-US" altLang="zh-CN" dirty="0"/>
              <a:t>……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676894" y="1690688"/>
            <a:ext cx="4892633" cy="11712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676894" y="1690688"/>
            <a:ext cx="4892633" cy="11712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720" y="614207"/>
            <a:ext cx="419100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052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大学教授的日常生活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7:00</a:t>
            </a:r>
          </a:p>
          <a:p>
            <a:pPr lvl="1"/>
            <a:r>
              <a:rPr lang="zh-CN" altLang="en-US" dirty="0"/>
              <a:t>起床</a:t>
            </a:r>
            <a:r>
              <a:rPr lang="en-US" altLang="zh-CN" dirty="0"/>
              <a:t>, </a:t>
            </a:r>
            <a:r>
              <a:rPr lang="zh-CN" altLang="en-US" dirty="0"/>
              <a:t>洗漱</a:t>
            </a:r>
            <a:r>
              <a:rPr lang="en-US" altLang="zh-CN" dirty="0"/>
              <a:t>, </a:t>
            </a:r>
            <a:r>
              <a:rPr lang="zh-CN" altLang="en-US" dirty="0"/>
              <a:t>处理紧急的邮件</a:t>
            </a:r>
            <a:endParaRPr lang="en-US" altLang="zh-CN" dirty="0"/>
          </a:p>
          <a:p>
            <a:r>
              <a:rPr lang="en-US" altLang="zh-CN" dirty="0"/>
              <a:t>8:00</a:t>
            </a:r>
          </a:p>
          <a:p>
            <a:pPr lvl="1"/>
            <a:r>
              <a:rPr lang="zh-CN" altLang="en-US" dirty="0"/>
              <a:t>健身</a:t>
            </a:r>
            <a:endParaRPr lang="en-US" altLang="zh-CN" dirty="0"/>
          </a:p>
          <a:p>
            <a:r>
              <a:rPr lang="en-US" altLang="zh-CN" dirty="0"/>
              <a:t>8:30</a:t>
            </a:r>
          </a:p>
          <a:p>
            <a:pPr lvl="1"/>
            <a:r>
              <a:rPr lang="zh-CN" altLang="en-US" dirty="0"/>
              <a:t>去办公室；计划一天的工作</a:t>
            </a:r>
            <a:endParaRPr lang="en-US" altLang="zh-CN" dirty="0"/>
          </a:p>
          <a:p>
            <a:r>
              <a:rPr lang="en-US" altLang="zh-CN" dirty="0"/>
              <a:t>9:00</a:t>
            </a:r>
          </a:p>
          <a:p>
            <a:pPr lvl="1"/>
            <a:r>
              <a:rPr lang="zh-CN" altLang="en-US" dirty="0"/>
              <a:t>给本科生上课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324" y="2115143"/>
            <a:ext cx="4844476" cy="296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544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大学教授的日常生活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教学任务：重要组成部分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教授的责任和义务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能力要求高：深入浅出</a:t>
            </a:r>
            <a:r>
              <a:rPr lang="en-US" altLang="zh-CN" dirty="0"/>
              <a:t>, </a:t>
            </a:r>
            <a:r>
              <a:rPr lang="zh-CN" altLang="en-US" dirty="0"/>
              <a:t>循循善诱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备课的同时也是自我学习的过程。需要给学生讲授最新的知识</a:t>
            </a:r>
            <a:r>
              <a:rPr lang="en-US" altLang="zh-CN" dirty="0"/>
              <a:t>, </a:t>
            </a:r>
            <a:r>
              <a:rPr lang="zh-CN" altLang="en-US" dirty="0"/>
              <a:t>需要每年翻新讲义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课程上也可以选拔未来的研究生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4398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研究生的日常 </a:t>
            </a:r>
            <a:r>
              <a:rPr lang="en-US" altLang="zh-CN" dirty="0"/>
              <a:t>– </a:t>
            </a:r>
            <a:r>
              <a:rPr lang="zh-CN" altLang="en-US" dirty="0"/>
              <a:t>天使路线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023" y="490469"/>
            <a:ext cx="937655" cy="107487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858992" y="843239"/>
            <a:ext cx="1140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小梅同学</a:t>
            </a: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90B6396D-5E61-4365-95D0-598BAF295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116518"/>
              </p:ext>
            </p:extLst>
          </p:nvPr>
        </p:nvGraphicFramePr>
        <p:xfrm>
          <a:off x="3350205" y="2277485"/>
          <a:ext cx="5491589" cy="37084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285348">
                  <a:extLst>
                    <a:ext uri="{9D8B030D-6E8A-4147-A177-3AD203B41FA5}">
                      <a16:colId xmlns:a16="http://schemas.microsoft.com/office/drawing/2014/main" val="201203495"/>
                    </a:ext>
                  </a:extLst>
                </a:gridCol>
                <a:gridCol w="4206241">
                  <a:extLst>
                    <a:ext uri="{9D8B030D-6E8A-4147-A177-3AD203B41FA5}">
                      <a16:colId xmlns:a16="http://schemas.microsoft.com/office/drawing/2014/main" val="15332797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计划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81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06:30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起床吃早饭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187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07:00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到实验室指定计划，处理邮件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536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09:00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通过阅读论文休息一下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663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09:30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继续工作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625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11:00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吃午饭，顺便与导师同学聊科研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549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12:00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整理讨论结果，开始下午工作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173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17:00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吃晚饭之后去游泳健身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261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20:00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开始阅读新领域的论文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180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23:00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休息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021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35369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大学教授的日常生活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10:30</a:t>
            </a:r>
          </a:p>
          <a:p>
            <a:pPr lvl="1"/>
            <a:r>
              <a:rPr lang="zh-CN" altLang="en-US" dirty="0"/>
              <a:t>答疑，与本科生讨论课程内容</a:t>
            </a:r>
            <a:endParaRPr lang="en-US" altLang="zh-CN" dirty="0"/>
          </a:p>
          <a:p>
            <a:r>
              <a:rPr lang="en-US" altLang="zh-CN" dirty="0"/>
              <a:t>11:00</a:t>
            </a:r>
          </a:p>
          <a:p>
            <a:pPr lvl="1"/>
            <a:r>
              <a:rPr lang="zh-CN" altLang="en-US" dirty="0"/>
              <a:t>参加系委员会会议</a:t>
            </a:r>
            <a:r>
              <a:rPr lang="en-US" altLang="zh-CN" dirty="0"/>
              <a:t>, </a:t>
            </a:r>
            <a:r>
              <a:rPr lang="zh-CN" altLang="en-US" dirty="0"/>
              <a:t>讨论研究生招生、入学等事宜</a:t>
            </a:r>
            <a:endParaRPr lang="en-US" altLang="zh-CN" dirty="0"/>
          </a:p>
          <a:p>
            <a:r>
              <a:rPr lang="en-US" altLang="zh-CN" dirty="0"/>
              <a:t>12:00</a:t>
            </a:r>
          </a:p>
          <a:p>
            <a:pPr lvl="1"/>
            <a:r>
              <a:rPr lang="zh-CN" altLang="en-US" dirty="0"/>
              <a:t>与自己的学生共进午餐</a:t>
            </a:r>
            <a:r>
              <a:rPr lang="en-US" altLang="zh-CN" dirty="0"/>
              <a:t>, </a:t>
            </a:r>
            <a:r>
              <a:rPr lang="zh-CN" altLang="en-US" dirty="0"/>
              <a:t>讨论学术问题</a:t>
            </a:r>
            <a:endParaRPr lang="en-US" altLang="zh-CN" dirty="0"/>
          </a:p>
          <a:p>
            <a:r>
              <a:rPr lang="en-US" altLang="zh-CN" dirty="0"/>
              <a:t>13:00</a:t>
            </a:r>
          </a:p>
          <a:p>
            <a:pPr lvl="1"/>
            <a:r>
              <a:rPr lang="zh-CN" altLang="en-US" dirty="0"/>
              <a:t>参加学生答辩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33679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大学教授的日常生活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15:00</a:t>
            </a:r>
          </a:p>
          <a:p>
            <a:pPr lvl="1"/>
            <a:r>
              <a:rPr lang="zh-CN" altLang="en-US" dirty="0"/>
              <a:t>小组例会</a:t>
            </a:r>
            <a:r>
              <a:rPr lang="en-US" altLang="zh-CN" dirty="0"/>
              <a:t>, </a:t>
            </a:r>
            <a:r>
              <a:rPr lang="zh-CN" altLang="en-US" dirty="0"/>
              <a:t>与博士生讨论研究进展</a:t>
            </a:r>
            <a:r>
              <a:rPr lang="en-US" altLang="zh-CN" dirty="0"/>
              <a:t>, </a:t>
            </a:r>
            <a:r>
              <a:rPr lang="zh-CN" altLang="en-US" dirty="0"/>
              <a:t>制定后续计划</a:t>
            </a:r>
            <a:endParaRPr lang="en-US" altLang="zh-CN" dirty="0"/>
          </a:p>
          <a:p>
            <a:pPr lvl="1"/>
            <a:r>
              <a:rPr lang="zh-CN" altLang="en-US" dirty="0"/>
              <a:t>（一天最开心的时光之一）</a:t>
            </a:r>
            <a:endParaRPr lang="en-US" altLang="zh-CN" dirty="0"/>
          </a:p>
          <a:p>
            <a:r>
              <a:rPr lang="en-US" altLang="zh-CN" dirty="0"/>
              <a:t>16:30</a:t>
            </a:r>
          </a:p>
          <a:p>
            <a:pPr lvl="1"/>
            <a:r>
              <a:rPr lang="zh-CN" altLang="en-US" dirty="0"/>
              <a:t>与同事参加教授研讨会</a:t>
            </a:r>
            <a:r>
              <a:rPr lang="en-US" altLang="zh-CN" dirty="0"/>
              <a:t>, </a:t>
            </a:r>
            <a:r>
              <a:rPr lang="zh-CN" altLang="en-US" dirty="0"/>
              <a:t>交流学术进展</a:t>
            </a:r>
            <a:endParaRPr lang="en-US" altLang="zh-CN" dirty="0"/>
          </a:p>
          <a:p>
            <a:r>
              <a:rPr lang="en-US" altLang="zh-CN" dirty="0"/>
              <a:t>17:30</a:t>
            </a:r>
          </a:p>
          <a:p>
            <a:pPr lvl="1"/>
            <a:r>
              <a:rPr lang="zh-CN" altLang="en-US" dirty="0"/>
              <a:t>撰写基金申请</a:t>
            </a:r>
            <a:endParaRPr lang="en-US" altLang="zh-CN" dirty="0"/>
          </a:p>
          <a:p>
            <a:r>
              <a:rPr lang="en-US" altLang="zh-CN" dirty="0"/>
              <a:t>18:30</a:t>
            </a:r>
          </a:p>
          <a:p>
            <a:pPr lvl="1"/>
            <a:r>
              <a:rPr lang="zh-CN" altLang="en-US" dirty="0"/>
              <a:t>回家</a:t>
            </a:r>
            <a:r>
              <a:rPr lang="en-US" altLang="zh-CN" dirty="0"/>
              <a:t>, </a:t>
            </a:r>
            <a:r>
              <a:rPr lang="zh-CN" altLang="en-US" dirty="0"/>
              <a:t>与家人享受晚餐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01733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大学教授的日常生活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20:30</a:t>
            </a:r>
          </a:p>
          <a:p>
            <a:pPr lvl="1"/>
            <a:r>
              <a:rPr lang="zh-CN" altLang="en-US" dirty="0"/>
              <a:t>修改、审阅学生的论文</a:t>
            </a:r>
            <a:endParaRPr lang="en-US" altLang="zh-CN" dirty="0"/>
          </a:p>
          <a:p>
            <a:r>
              <a:rPr lang="en-US" altLang="zh-CN" dirty="0"/>
              <a:t>22:30</a:t>
            </a:r>
          </a:p>
          <a:p>
            <a:pPr lvl="1"/>
            <a:r>
              <a:rPr lang="zh-CN" altLang="en-US" dirty="0"/>
              <a:t>处理杂事（预定机票</a:t>
            </a:r>
            <a:r>
              <a:rPr lang="en-US" altLang="zh-CN" dirty="0"/>
              <a:t>, </a:t>
            </a:r>
            <a:r>
              <a:rPr lang="zh-CN" altLang="en-US" dirty="0"/>
              <a:t>安排日程）</a:t>
            </a:r>
            <a:endParaRPr lang="en-US" altLang="zh-CN" dirty="0"/>
          </a:p>
          <a:p>
            <a:r>
              <a:rPr lang="en-US" altLang="zh-CN" dirty="0"/>
              <a:t>24:00</a:t>
            </a:r>
          </a:p>
          <a:p>
            <a:pPr lvl="1"/>
            <a:r>
              <a:rPr lang="zh-CN" altLang="en-US" dirty="0"/>
              <a:t>休息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269" y="2635092"/>
            <a:ext cx="4524531" cy="301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881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大学教授的日常生活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20:30</a:t>
            </a:r>
          </a:p>
          <a:p>
            <a:pPr lvl="1"/>
            <a:r>
              <a:rPr lang="zh-CN" altLang="en-US" dirty="0"/>
              <a:t>修改、审阅学生的论文</a:t>
            </a:r>
            <a:endParaRPr lang="en-US" altLang="zh-CN" dirty="0"/>
          </a:p>
          <a:p>
            <a:r>
              <a:rPr lang="en-US" altLang="zh-CN" dirty="0"/>
              <a:t>22:30</a:t>
            </a:r>
          </a:p>
          <a:p>
            <a:pPr lvl="1"/>
            <a:r>
              <a:rPr lang="zh-CN" altLang="en-US" dirty="0"/>
              <a:t>处理杂事（预定机票</a:t>
            </a:r>
            <a:r>
              <a:rPr lang="en-US" altLang="zh-CN" dirty="0"/>
              <a:t>, </a:t>
            </a:r>
            <a:r>
              <a:rPr lang="zh-CN" altLang="en-US" dirty="0"/>
              <a:t>安排日程）</a:t>
            </a:r>
            <a:endParaRPr lang="en-US" altLang="zh-CN" dirty="0"/>
          </a:p>
          <a:p>
            <a:r>
              <a:rPr lang="en-US" altLang="zh-CN" dirty="0"/>
              <a:t>24:00</a:t>
            </a:r>
          </a:p>
          <a:p>
            <a:pPr lvl="1"/>
            <a:r>
              <a:rPr lang="zh-CN" altLang="en-US" dirty="0"/>
              <a:t>休息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俗话说：计划赶不上变化</a:t>
            </a:r>
            <a:endParaRPr lang="en-US" altLang="zh-CN" dirty="0">
              <a:solidFill>
                <a:srgbClr val="C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356" y="2515185"/>
            <a:ext cx="4501793" cy="300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790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申请研究经费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大学经费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通常为新进职员准备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政府机构项目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国内的自然科学基金、新加坡</a:t>
            </a:r>
            <a:r>
              <a:rPr lang="en-US" altLang="zh-CN" dirty="0"/>
              <a:t>A-star</a:t>
            </a:r>
            <a:r>
              <a:rPr lang="zh-CN" altLang="en-US" dirty="0"/>
              <a:t>、美国</a:t>
            </a:r>
            <a:r>
              <a:rPr lang="en-US" altLang="zh-CN" dirty="0"/>
              <a:t>NSF</a:t>
            </a:r>
            <a:r>
              <a:rPr lang="zh-CN" altLang="en-US" dirty="0"/>
              <a:t>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军工项目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工业界项目</a:t>
            </a:r>
          </a:p>
        </p:txBody>
      </p:sp>
    </p:spTree>
    <p:extLst>
      <p:ext uri="{BB962C8B-B14F-4D97-AF65-F5344CB8AC3E}">
        <p14:creationId xmlns:p14="http://schemas.microsoft.com/office/powerpoint/2010/main" val="6075994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申请研究经费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大学教授的日常工作之一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从宽泛角度阐述研究项目所带来的影响和含金量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既有学术或</a:t>
            </a:r>
            <a:r>
              <a:rPr lang="en-US" altLang="zh-CN" dirty="0"/>
              <a:t>/</a:t>
            </a:r>
            <a:r>
              <a:rPr lang="zh-CN" altLang="en-US" dirty="0"/>
              <a:t>和社会影响力</a:t>
            </a:r>
            <a:r>
              <a:rPr lang="en-US" altLang="zh-CN" dirty="0"/>
              <a:t>, </a:t>
            </a:r>
            <a:r>
              <a:rPr lang="zh-CN" altLang="en-US" dirty="0"/>
              <a:t>又能够实现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例如：美国国家卫生研究所 </a:t>
            </a:r>
            <a:r>
              <a:rPr lang="en-US" altLang="zh-CN" dirty="0"/>
              <a:t>(NIH) </a:t>
            </a:r>
            <a:r>
              <a:rPr lang="zh-CN" altLang="en-US" dirty="0"/>
              <a:t>的经费申请评审标准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项目的整体影响力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领域影响力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申请人</a:t>
            </a:r>
            <a:endParaRPr lang="en-US" altLang="zh-CN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5804501" y="4340985"/>
            <a:ext cx="2315688" cy="1985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zh-CN" altLang="en-US" dirty="0"/>
              <a:t>创新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方法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环境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157439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技术落地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专利申请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技术转让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创业孵化</a:t>
            </a:r>
            <a:endParaRPr lang="en-US" altLang="zh-CN" dirty="0"/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7986FBAB-52B4-42C4-93AB-603803E8F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175" y="2047875"/>
            <a:ext cx="8175625" cy="350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4623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论文评审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751820" cy="449897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公正、客观地对论文进行评价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文章的科学性、逻辑性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优点：论文可取之处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缺点：需要改进的地方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论文参考文献是否全面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论文是否有抄袭或造假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最终录用意见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44175D0-DE99-4B17-9527-CF10CC155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110" y="1601152"/>
            <a:ext cx="505777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7183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学术会议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参加学术会议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展示自己的工作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和同行交流最新进展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结识同行</a:t>
            </a:r>
            <a:r>
              <a:rPr lang="en-US" altLang="zh-CN" dirty="0"/>
              <a:t>, </a:t>
            </a:r>
            <a:r>
              <a:rPr lang="zh-CN" altLang="en-US" dirty="0"/>
              <a:t>寻找合作者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2050" name="Picture 2" descr="https://static.leiphone.com/uploads/new/article/740_740/201707/5973baf1cbbfb.jpg?imageMogr2/format/jpg/quality/90">
            <a:extLst>
              <a:ext uri="{FF2B5EF4-FFF2-40B4-BE49-F238E27FC236}">
                <a16:creationId xmlns:a16="http://schemas.microsoft.com/office/drawing/2014/main" id="{357B3811-051A-4D91-A237-4070987F9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927" y="1690688"/>
            <a:ext cx="6167437" cy="410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2993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9C2DDD-5CA1-4317-9302-7256ED0F4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做一个不求回报的贵人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7D9192-2D54-46DC-AF80-082EED151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33888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主动分享材料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邀请访问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鼓励和引导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6154B9-8CBC-45ED-85B5-D319103E2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13" b="12043"/>
          <a:stretch/>
        </p:blipFill>
        <p:spPr>
          <a:xfrm>
            <a:off x="7058025" y="1825625"/>
            <a:ext cx="3057526" cy="389572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6146652-1D33-4DF8-B326-AD57F3AAC6EB}"/>
              </a:ext>
            </a:extLst>
          </p:cNvPr>
          <p:cNvSpPr txBox="1"/>
          <p:nvPr/>
        </p:nvSpPr>
        <p:spPr>
          <a:xfrm>
            <a:off x="6931820" y="5776853"/>
            <a:ext cx="33099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香港科技大学的屈华民教授</a:t>
            </a:r>
          </a:p>
        </p:txBody>
      </p:sp>
    </p:spTree>
    <p:extLst>
      <p:ext uri="{BB962C8B-B14F-4D97-AF65-F5344CB8AC3E}">
        <p14:creationId xmlns:p14="http://schemas.microsoft.com/office/powerpoint/2010/main" val="3816774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3786A-0BD0-4863-8632-6AB7ABC0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科研的日常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6CB7C-CC81-4C6D-8EC0-31020705A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找文献、看文献、理解文献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想</a:t>
            </a:r>
            <a:r>
              <a:rPr lang="en-US" altLang="zh-CN" dirty="0"/>
              <a:t>ideas, </a:t>
            </a:r>
            <a:r>
              <a:rPr lang="zh-CN" altLang="en-US" dirty="0"/>
              <a:t>思考创新性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动手实现或者</a:t>
            </a:r>
            <a:r>
              <a:rPr lang="en-US" altLang="zh-CN" dirty="0"/>
              <a:t>debug</a:t>
            </a:r>
            <a:r>
              <a:rPr lang="zh-CN" altLang="en-US" dirty="0"/>
              <a:t>你的</a:t>
            </a:r>
            <a:r>
              <a:rPr lang="en-US" altLang="zh-CN" dirty="0"/>
              <a:t>ideas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写论文、投稿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参加会议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展现自己的作品、感知领域前沿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认识学界同好、各路大佬的好机会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思维交汇、迸发新想法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510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研究深且远</a:t>
            </a:r>
            <a:r>
              <a:rPr lang="en-US" altLang="zh-CN" dirty="0"/>
              <a:t>, </a:t>
            </a:r>
            <a:r>
              <a:rPr lang="zh-CN" altLang="en-US" dirty="0"/>
              <a:t>且行且珍惜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623" y="1992678"/>
            <a:ext cx="4232144" cy="418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44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733237-E412-473D-9D54-9AEA41DD9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6526" y="3708400"/>
            <a:ext cx="4567238" cy="1325563"/>
          </a:xfrm>
        </p:spPr>
        <p:txBody>
          <a:bodyPr>
            <a:normAutofit/>
          </a:bodyPr>
          <a:lstStyle/>
          <a:p>
            <a:r>
              <a:rPr lang="en-US" altLang="zh-CN" sz="6000" dirty="0"/>
              <a:t>2 </a:t>
            </a:r>
            <a:r>
              <a:rPr lang="zh-CN" altLang="en-US" sz="6000" dirty="0"/>
              <a:t>身心健康</a:t>
            </a:r>
          </a:p>
        </p:txBody>
      </p:sp>
    </p:spTree>
    <p:extLst>
      <p:ext uri="{BB962C8B-B14F-4D97-AF65-F5344CB8AC3E}">
        <p14:creationId xmlns:p14="http://schemas.microsoft.com/office/powerpoint/2010/main" val="1664207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身心健康之</a:t>
            </a:r>
            <a:r>
              <a:rPr lang="en-US" altLang="zh-CN" dirty="0"/>
              <a:t>”</a:t>
            </a:r>
            <a:r>
              <a:rPr lang="zh-CN" altLang="en-US" dirty="0"/>
              <a:t>身</a:t>
            </a:r>
            <a:r>
              <a:rPr lang="en-US" altLang="zh-CN" dirty="0"/>
              <a:t>”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769" y="1747740"/>
            <a:ext cx="6093031" cy="44292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FEB8759-80B5-472C-8E96-DADC3F5B6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6061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悲惨案例数不胜数 → 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加强有规律的、科学的运动与锻炼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如</a:t>
            </a:r>
            <a:r>
              <a:rPr lang="en-US" altLang="zh-CN" dirty="0"/>
              <a:t>,  </a:t>
            </a:r>
            <a:r>
              <a:rPr lang="zh-CN" altLang="en-US" dirty="0"/>
              <a:t>实验室组团健身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规律作息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合理膳食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69221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607FC-3DF0-49DA-A817-3E6C58836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运动、锻炼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B47BB-1E5D-41C0-AD24-102ED13AD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30000"/>
              </a:lnSpc>
            </a:pPr>
            <a:r>
              <a:rPr lang="zh-CN" altLang="en-US" dirty="0"/>
              <a:t>身体处于健康的自然的状态</a:t>
            </a:r>
            <a:r>
              <a:rPr lang="en-US" altLang="zh-CN" dirty="0"/>
              <a:t>,  </a:t>
            </a:r>
            <a:r>
              <a:rPr lang="zh-CN" altLang="en-US" dirty="0"/>
              <a:t>一个不缺乏运动的状态</a:t>
            </a:r>
            <a:r>
              <a:rPr lang="en-US" altLang="zh-CN" dirty="0"/>
              <a:t>,  </a:t>
            </a:r>
            <a:r>
              <a:rPr lang="zh-CN" altLang="en-US" dirty="0"/>
              <a:t>精神才能够随之健康起来</a:t>
            </a:r>
            <a:r>
              <a:rPr lang="en-US" altLang="zh-CN" dirty="0"/>
              <a:t>.</a:t>
            </a:r>
          </a:p>
          <a:p>
            <a:pPr>
              <a:lnSpc>
                <a:spcPct val="130000"/>
              </a:lnSpc>
            </a:pPr>
            <a:r>
              <a:rPr lang="zh-CN" altLang="en-US" dirty="0"/>
              <a:t>以跑步为例</a:t>
            </a:r>
            <a:r>
              <a:rPr lang="en-US" altLang="zh-CN" dirty="0"/>
              <a:t>,  </a:t>
            </a:r>
            <a:r>
              <a:rPr lang="zh-CN" altLang="en-US" dirty="0"/>
              <a:t>它的好处有</a:t>
            </a:r>
            <a:r>
              <a:rPr lang="en-US" altLang="zh-CN" dirty="0"/>
              <a:t>:</a:t>
            </a:r>
          </a:p>
          <a:p>
            <a:pPr lvl="1">
              <a:lnSpc>
                <a:spcPct val="130000"/>
              </a:lnSpc>
            </a:pPr>
            <a:r>
              <a:rPr lang="zh-CN" altLang="en-US" dirty="0"/>
              <a:t>将会提升自尊</a:t>
            </a:r>
            <a:r>
              <a:rPr lang="en-US" altLang="zh-CN" dirty="0"/>
              <a:t>/</a:t>
            </a:r>
            <a:r>
              <a:rPr lang="zh-CN" altLang="en-US" dirty="0"/>
              <a:t>更加自信</a:t>
            </a:r>
          </a:p>
          <a:p>
            <a:pPr lvl="1">
              <a:lnSpc>
                <a:spcPct val="130000"/>
              </a:lnSpc>
            </a:pPr>
            <a:r>
              <a:rPr lang="zh-CN" altLang="en-US" dirty="0"/>
              <a:t>会感知到情绪上更平静</a:t>
            </a:r>
          </a:p>
          <a:p>
            <a:pPr lvl="1">
              <a:lnSpc>
                <a:spcPct val="130000"/>
              </a:lnSpc>
            </a:pPr>
            <a:r>
              <a:rPr lang="zh-CN" altLang="en-US" dirty="0"/>
              <a:t>你甚至能变得更聪明</a:t>
            </a:r>
            <a:endParaRPr lang="en-US" altLang="zh-CN" dirty="0"/>
          </a:p>
          <a:p>
            <a:pPr lvl="1">
              <a:lnSpc>
                <a:spcPct val="130000"/>
              </a:lnSpc>
            </a:pPr>
            <a:r>
              <a:rPr lang="en-US" altLang="zh-CN" dirty="0"/>
              <a:t>“</a:t>
            </a:r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当你不顾一切地坚持跑完</a:t>
            </a:r>
            <a:r>
              <a:rPr lang="en-US" altLang="zh-CN" dirty="0">
                <a:latin typeface="STKaiti" panose="02010600040101010101" pitchFamily="2" charset="-122"/>
                <a:ea typeface="STKaiti" panose="02010600040101010101" pitchFamily="2" charset="-122"/>
              </a:rPr>
              <a:t>, </a:t>
            </a:r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便觉得仿佛所有的东西都从躯体最深处挤榨了出来</a:t>
            </a:r>
            <a:r>
              <a:rPr lang="en-US" altLang="zh-CN" dirty="0">
                <a:latin typeface="STKaiti" panose="02010600040101010101" pitchFamily="2" charset="-122"/>
                <a:ea typeface="STKaiti" panose="02010600040101010101" pitchFamily="2" charset="-122"/>
              </a:rPr>
              <a:t>, </a:t>
            </a:r>
            <a:r>
              <a:rPr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一种类似自暴自弃的爽快感油然而生。</a:t>
            </a:r>
            <a:r>
              <a:rPr lang="en-US" altLang="zh-CN" dirty="0"/>
              <a:t>” -- </a:t>
            </a:r>
            <a:r>
              <a:rPr lang="zh-CN" altLang="en-US" dirty="0"/>
              <a:t>村上春树</a:t>
            </a:r>
            <a:endParaRPr lang="en-US" altLang="zh-CN" dirty="0"/>
          </a:p>
        </p:txBody>
      </p:sp>
      <p:pic>
        <p:nvPicPr>
          <p:cNvPr id="2050" name="Picture 2" descr="Image result for è·æ­¥">
            <a:extLst>
              <a:ext uri="{FF2B5EF4-FFF2-40B4-BE49-F238E27FC236}">
                <a16:creationId xmlns:a16="http://schemas.microsoft.com/office/drawing/2014/main" id="{3947A682-DA7E-4B1F-892D-EADAA3273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2695" y="2563813"/>
            <a:ext cx="2319578" cy="2323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3521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8975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7714</TotalTime>
  <Words>2481</Words>
  <Application>Microsoft Office PowerPoint</Application>
  <PresentationFormat>宽屏</PresentationFormat>
  <Paragraphs>457</Paragraphs>
  <Slides>60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68" baseType="lpstr">
      <vt:lpstr>DengXian</vt:lpstr>
      <vt:lpstr>STKaiti</vt:lpstr>
      <vt:lpstr>宋体</vt:lpstr>
      <vt:lpstr>Aharoni</vt:lpstr>
      <vt:lpstr>Arial</vt:lpstr>
      <vt:lpstr>Arial Nova</vt:lpstr>
      <vt:lpstr>Calibri</vt:lpstr>
      <vt:lpstr>Office 主题​​</vt:lpstr>
      <vt:lpstr>研究生涯</vt:lpstr>
      <vt:lpstr>目录</vt:lpstr>
      <vt:lpstr>1 日常生活</vt:lpstr>
      <vt:lpstr>研究生的日常 – 暗黑路线</vt:lpstr>
      <vt:lpstr>研究生的日常 – 天使路线</vt:lpstr>
      <vt:lpstr>科研的日常</vt:lpstr>
      <vt:lpstr>2 身心健康</vt:lpstr>
      <vt:lpstr>身心健康之”身”</vt:lpstr>
      <vt:lpstr>运动、锻炼</vt:lpstr>
      <vt:lpstr>作与息 -- ”充电五分钟,  通话两小时”</vt:lpstr>
      <vt:lpstr>合理膳食</vt:lpstr>
      <vt:lpstr>身心健康之”心”</vt:lpstr>
      <vt:lpstr>Burnout</vt:lpstr>
      <vt:lpstr>Burnout的表现 (包括但不限于)</vt:lpstr>
      <vt:lpstr>预防与治疗</vt:lpstr>
      <vt:lpstr>心理健康的自我管理</vt:lpstr>
      <vt:lpstr>心理健康的自我管理 – 5’F’</vt:lpstr>
      <vt:lpstr>心流</vt:lpstr>
      <vt:lpstr>心流的特征</vt:lpstr>
      <vt:lpstr>心流的特征</vt:lpstr>
      <vt:lpstr>化学物质</vt:lpstr>
      <vt:lpstr>心流的正向影响</vt:lpstr>
      <vt:lpstr>实现途径</vt:lpstr>
      <vt:lpstr>实现途径</vt:lpstr>
      <vt:lpstr>内部驱动</vt:lpstr>
      <vt:lpstr>内部驱动</vt:lpstr>
      <vt:lpstr>积极</vt:lpstr>
      <vt:lpstr>3 师生关系</vt:lpstr>
      <vt:lpstr>师生关系</vt:lpstr>
      <vt:lpstr>师生关系</vt:lpstr>
      <vt:lpstr>师生关系 – 师承关系</vt:lpstr>
      <vt:lpstr>师生关系 – 导师的指导</vt:lpstr>
      <vt:lpstr>对于导师 (学生)</vt:lpstr>
      <vt:lpstr>研究领域和研究兴趣</vt:lpstr>
      <vt:lpstr>学术表现</vt:lpstr>
      <vt:lpstr>指导理念和风格</vt:lpstr>
      <vt:lpstr>指导理念和风格</vt:lpstr>
      <vt:lpstr>经费情况</vt:lpstr>
      <vt:lpstr>学术界和工业界的人脉</vt:lpstr>
      <vt:lpstr>PowerPoint 演示文稿</vt:lpstr>
      <vt:lpstr>毕业后人生规划</vt:lpstr>
      <vt:lpstr>职业选择</vt:lpstr>
      <vt:lpstr>职业选择</vt:lpstr>
      <vt:lpstr>企业 (研究部门)</vt:lpstr>
      <vt:lpstr>创业</vt:lpstr>
      <vt:lpstr>大学教授的日常生活</vt:lpstr>
      <vt:lpstr>大学教授的日常生活</vt:lpstr>
      <vt:lpstr>大学教授的日常生活</vt:lpstr>
      <vt:lpstr>大学教授的日常生活</vt:lpstr>
      <vt:lpstr>大学教授的日常生活</vt:lpstr>
      <vt:lpstr>大学教授的日常生活</vt:lpstr>
      <vt:lpstr>大学教授的日常生活</vt:lpstr>
      <vt:lpstr>大学教授的日常生活</vt:lpstr>
      <vt:lpstr>申请研究经费</vt:lpstr>
      <vt:lpstr>申请研究经费</vt:lpstr>
      <vt:lpstr>技术落地</vt:lpstr>
      <vt:lpstr>论文评审</vt:lpstr>
      <vt:lpstr>学术会议</vt:lpstr>
      <vt:lpstr>做一个不求回报的贵人</vt:lpstr>
      <vt:lpstr>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其他话题</dc:title>
  <dc:creator>Yuxin Ma</dc:creator>
  <cp:lastModifiedBy>王 叙萌</cp:lastModifiedBy>
  <cp:revision>520</cp:revision>
  <dcterms:created xsi:type="dcterms:W3CDTF">2017-07-31T11:56:42Z</dcterms:created>
  <dcterms:modified xsi:type="dcterms:W3CDTF">2021-11-03T09:09:55Z</dcterms:modified>
</cp:coreProperties>
</file>